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4104" r:id="rId1"/>
  </p:sldMasterIdLst>
  <p:sldIdLst>
    <p:sldId id="282" r:id="rId2"/>
    <p:sldId id="338" r:id="rId3"/>
    <p:sldId id="334" r:id="rId4"/>
    <p:sldId id="279" r:id="rId5"/>
    <p:sldId id="339" r:id="rId6"/>
    <p:sldId id="341" r:id="rId7"/>
    <p:sldId id="342" r:id="rId8"/>
    <p:sldId id="280" r:id="rId9"/>
    <p:sldId id="335" r:id="rId10"/>
    <p:sldId id="257" r:id="rId11"/>
    <p:sldId id="260" r:id="rId12"/>
    <p:sldId id="343" r:id="rId13"/>
    <p:sldId id="259" r:id="rId14"/>
    <p:sldId id="274" r:id="rId15"/>
    <p:sldId id="262" r:id="rId16"/>
    <p:sldId id="263" r:id="rId17"/>
    <p:sldId id="284" r:id="rId18"/>
    <p:sldId id="264" r:id="rId19"/>
    <p:sldId id="346" r:id="rId20"/>
    <p:sldId id="344" r:id="rId21"/>
    <p:sldId id="265" r:id="rId22"/>
    <p:sldId id="266" r:id="rId23"/>
    <p:sldId id="268" r:id="rId24"/>
    <p:sldId id="269" r:id="rId25"/>
    <p:sldId id="270" r:id="rId26"/>
    <p:sldId id="271" r:id="rId27"/>
    <p:sldId id="285" r:id="rId28"/>
    <p:sldId id="286" r:id="rId29"/>
    <p:sldId id="287" r:id="rId30"/>
    <p:sldId id="288" r:id="rId31"/>
    <p:sldId id="292" r:id="rId32"/>
    <p:sldId id="293" r:id="rId33"/>
    <p:sldId id="347" r:id="rId34"/>
    <p:sldId id="348" r:id="rId35"/>
    <p:sldId id="294" r:id="rId36"/>
    <p:sldId id="295" r:id="rId37"/>
    <p:sldId id="296" r:id="rId38"/>
    <p:sldId id="297" r:id="rId39"/>
    <p:sldId id="298" r:id="rId40"/>
    <p:sldId id="299" r:id="rId41"/>
    <p:sldId id="300" r:id="rId42"/>
    <p:sldId id="302" r:id="rId43"/>
    <p:sldId id="289" r:id="rId44"/>
    <p:sldId id="303" r:id="rId45"/>
    <p:sldId id="305" r:id="rId46"/>
    <p:sldId id="304" r:id="rId47"/>
    <p:sldId id="306" r:id="rId48"/>
    <p:sldId id="307" r:id="rId49"/>
    <p:sldId id="308" r:id="rId50"/>
    <p:sldId id="309" r:id="rId51"/>
    <p:sldId id="310" r:id="rId52"/>
    <p:sldId id="311" r:id="rId53"/>
    <p:sldId id="314" r:id="rId54"/>
    <p:sldId id="315" r:id="rId55"/>
    <p:sldId id="313" r:id="rId56"/>
    <p:sldId id="312" r:id="rId57"/>
    <p:sldId id="316" r:id="rId58"/>
    <p:sldId id="317" r:id="rId59"/>
    <p:sldId id="318" r:id="rId60"/>
    <p:sldId id="319" r:id="rId61"/>
    <p:sldId id="320" r:id="rId62"/>
    <p:sldId id="321" r:id="rId63"/>
    <p:sldId id="322" r:id="rId64"/>
    <p:sldId id="323" r:id="rId65"/>
    <p:sldId id="325" r:id="rId66"/>
    <p:sldId id="326" r:id="rId67"/>
    <p:sldId id="327" r:id="rId68"/>
    <p:sldId id="328" r:id="rId69"/>
    <p:sldId id="329" r:id="rId70"/>
    <p:sldId id="330" r:id="rId71"/>
    <p:sldId id="349" r:id="rId72"/>
    <p:sldId id="345" r:id="rId73"/>
    <p:sldId id="350" r:id="rId74"/>
    <p:sldId id="351" r:id="rId75"/>
    <p:sldId id="352" r:id="rId76"/>
    <p:sldId id="353" r:id="rId77"/>
    <p:sldId id="354" r:id="rId78"/>
    <p:sldId id="337" r:id="rId79"/>
    <p:sldId id="340" r:id="rId80"/>
    <p:sldId id="331"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60"/>
  </p:normalViewPr>
  <p:slideViewPr>
    <p:cSldViewPr snapToGrid="0">
      <p:cViewPr varScale="1">
        <p:scale>
          <a:sx n="59" d="100"/>
          <a:sy n="59" d="100"/>
        </p:scale>
        <p:origin x="9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a:xfrm>
            <a:off x="3962399" y="5870575"/>
            <a:ext cx="4893958" cy="377825"/>
          </a:xfrm>
        </p:spPr>
        <p:txBody>
          <a:bodyPr/>
          <a:lstStyle/>
          <a:p>
            <a:endParaRPr lang="en-IN" dirty="0"/>
          </a:p>
        </p:txBody>
      </p:sp>
      <p:sp>
        <p:nvSpPr>
          <p:cNvPr id="6" name="Slide Number Placeholder 5"/>
          <p:cNvSpPr>
            <a:spLocks noGrp="1"/>
          </p:cNvSpPr>
          <p:nvPr>
            <p:ph type="sldNum" sz="quarter" idx="12"/>
          </p:nvPr>
        </p:nvSpPr>
        <p:spPr>
          <a:xfrm>
            <a:off x="10608958" y="5870575"/>
            <a:ext cx="551167" cy="377825"/>
          </a:xfrm>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9930936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415263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2094372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3504016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946806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286542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29847568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0C86F2-C537-4258-A3A9-428EA0C4FECE}" type="slidenum">
              <a:rPr lang="en-IN" smtClean="0"/>
              <a:t>‹#›</a:t>
            </a:fld>
            <a:endParaRPr lang="en-IN"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76399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2771253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140671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1564980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913360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819800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2682989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592164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4073131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02CFCA-694A-4421-A7D7-7B2C42844793}" type="datetimeFigureOut">
              <a:rPr lang="en-IN" smtClean="0"/>
              <a:t>19-08-2023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F0C86F2-C537-4258-A3A9-428EA0C4FECE}" type="slidenum">
              <a:rPr lang="en-IN" smtClean="0"/>
              <a:t>‹#›</a:t>
            </a:fld>
            <a:endParaRPr lang="en-IN" dirty="0"/>
          </a:p>
        </p:txBody>
      </p:sp>
    </p:spTree>
    <p:extLst>
      <p:ext uri="{BB962C8B-B14F-4D97-AF65-F5344CB8AC3E}">
        <p14:creationId xmlns:p14="http://schemas.microsoft.com/office/powerpoint/2010/main" val="4287304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02CFCA-694A-4421-A7D7-7B2C42844793}" type="datetimeFigureOut">
              <a:rPr lang="en-IN" smtClean="0"/>
              <a:t>19-08-2023</a:t>
            </a:fld>
            <a:endParaRPr lang="en-IN"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F0C86F2-C537-4258-A3A9-428EA0C4FECE}" type="slidenum">
              <a:rPr lang="en-IN" smtClean="0"/>
              <a:t>‹#›</a:t>
            </a:fld>
            <a:endParaRPr lang="en-IN" dirty="0"/>
          </a:p>
        </p:txBody>
      </p:sp>
    </p:spTree>
    <p:extLst>
      <p:ext uri="{BB962C8B-B14F-4D97-AF65-F5344CB8AC3E}">
        <p14:creationId xmlns:p14="http://schemas.microsoft.com/office/powerpoint/2010/main" val="2684504983"/>
      </p:ext>
    </p:extLst>
  </p:cSld>
  <p:clrMap bg1="dk1" tx1="lt1" bg2="dk2" tx2="lt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 id="2147484120" r:id="rId16"/>
    <p:sldLayoutId id="214748412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4D5A-2F89-E532-DE06-1343D7A2FEDB}"/>
              </a:ext>
            </a:extLst>
          </p:cNvPr>
          <p:cNvSpPr>
            <a:spLocks noGrp="1"/>
          </p:cNvSpPr>
          <p:nvPr>
            <p:ph type="ctrTitle"/>
          </p:nvPr>
        </p:nvSpPr>
        <p:spPr/>
        <p:txBody>
          <a:bodyPr/>
          <a:lstStyle/>
          <a:p>
            <a:r>
              <a:rPr lang="en-IN" sz="3200" b="1" i="0" u="none" strike="noStrike" baseline="0" dirty="0">
                <a:solidFill>
                  <a:schemeClr val="tx1"/>
                </a:solidFill>
                <a:latin typeface="Times New Roman" panose="02020603050405020304" pitchFamily="18" charset="0"/>
                <a:cs typeface="Times New Roman" panose="02020603050405020304" pitchFamily="18" charset="0"/>
              </a:rPr>
              <a:t>DEPARTMENT OF COMPUTER SCIENCE</a:t>
            </a:r>
            <a:br>
              <a:rPr lang="en-IN" sz="3200" b="1" i="0" u="none" strike="noStrike" baseline="0" dirty="0">
                <a:solidFill>
                  <a:schemeClr val="tx1"/>
                </a:solidFill>
                <a:latin typeface="Times New Roman" panose="02020603050405020304" pitchFamily="18" charset="0"/>
                <a:cs typeface="Times New Roman" panose="02020603050405020304" pitchFamily="18" charset="0"/>
              </a:rPr>
            </a:br>
            <a:r>
              <a:rPr lang="en-IN" sz="3200" b="1" i="0" u="none" strike="noStrike" baseline="0" dirty="0">
                <a:solidFill>
                  <a:schemeClr val="tx1"/>
                </a:solidFill>
                <a:latin typeface="Times New Roman" panose="02020603050405020304" pitchFamily="18" charset="0"/>
                <a:cs typeface="Times New Roman" panose="02020603050405020304" pitchFamily="18" charset="0"/>
              </a:rPr>
              <a:t>GUJARAT UNIVERSITY</a:t>
            </a:r>
            <a:endParaRPr lang="en-IN" sz="3200" b="1" dirty="0">
              <a:solidFill>
                <a:schemeClr val="tx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D4C7CD6-9C34-38E8-9E32-0019A9D005CC}"/>
              </a:ext>
            </a:extLst>
          </p:cNvPr>
          <p:cNvSpPr>
            <a:spLocks noGrp="1"/>
          </p:cNvSpPr>
          <p:nvPr>
            <p:ph type="subTitle" idx="1"/>
          </p:nvPr>
        </p:nvSpPr>
        <p:spPr/>
        <p:txBody>
          <a:bodyPr>
            <a:normAutofit lnSpcReduction="10000"/>
          </a:bodyPr>
          <a:lstStyle/>
          <a:p>
            <a:r>
              <a:rPr lang="en-US" sz="3000" dirty="0"/>
              <a:t>HR Management system</a:t>
            </a:r>
          </a:p>
          <a:p>
            <a:r>
              <a:rPr lang="en-IN" sz="1800" i="0" u="none" strike="noStrike" baseline="0" dirty="0">
                <a:latin typeface="CIDFont+F1"/>
              </a:rPr>
              <a:t>Presented By:</a:t>
            </a:r>
            <a:r>
              <a:rPr lang="en-US" sz="2000" i="0" u="none" strike="noStrike" baseline="0" dirty="0">
                <a:latin typeface="CIDFont+F1"/>
              </a:rPr>
              <a:t> Vikas Prajapati</a:t>
            </a:r>
            <a:r>
              <a:rPr lang="en-US" sz="2000" dirty="0">
                <a:latin typeface="CIDFont+F1"/>
              </a:rPr>
              <a:t>, Parth Doshi</a:t>
            </a:r>
          </a:p>
          <a:p>
            <a:r>
              <a:rPr lang="en-US" sz="2000" dirty="0"/>
              <a:t>Guide by : Ms. Jigna satani</a:t>
            </a:r>
            <a:endParaRPr lang="en-IN" sz="2000" dirty="0"/>
          </a:p>
        </p:txBody>
      </p:sp>
    </p:spTree>
    <p:extLst>
      <p:ext uri="{BB962C8B-B14F-4D97-AF65-F5344CB8AC3E}">
        <p14:creationId xmlns:p14="http://schemas.microsoft.com/office/powerpoint/2010/main" val="3952962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D1362-7104-C11B-7DF3-78F68F9A502D}"/>
              </a:ext>
            </a:extLst>
          </p:cNvPr>
          <p:cNvSpPr>
            <a:spLocks noGrp="1"/>
          </p:cNvSpPr>
          <p:nvPr>
            <p:ph type="title" idx="4294967295"/>
          </p:nvPr>
        </p:nvSpPr>
        <p:spPr>
          <a:xfrm>
            <a:off x="0" y="982663"/>
            <a:ext cx="9601200" cy="1303337"/>
          </a:xfrm>
        </p:spPr>
        <p:txBody>
          <a:bodyPr/>
          <a:lstStyle/>
          <a:p>
            <a:r>
              <a:rPr lang="en-US" dirty="0"/>
              <a:t>`</a:t>
            </a:r>
            <a:endParaRPr lang="en-IN" dirty="0"/>
          </a:p>
        </p:txBody>
      </p:sp>
      <p:pic>
        <p:nvPicPr>
          <p:cNvPr id="5" name="Picture 4">
            <a:extLst>
              <a:ext uri="{FF2B5EF4-FFF2-40B4-BE49-F238E27FC236}">
                <a16:creationId xmlns:a16="http://schemas.microsoft.com/office/drawing/2014/main" id="{5596A5DF-EE05-AFCB-E8D4-2EC1D156F4B6}"/>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3305360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73DD2C-83A6-0B71-0D35-FAC548F11479}"/>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444278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033F1-2A53-CD5C-8ADF-260A811232CA}"/>
              </a:ext>
            </a:extLst>
          </p:cNvPr>
          <p:cNvPicPr>
            <a:picLocks noChangeAspect="1"/>
          </p:cNvPicPr>
          <p:nvPr/>
        </p:nvPicPr>
        <p:blipFill>
          <a:blip r:embed="rId2"/>
          <a:stretch>
            <a:fillRect/>
          </a:stretch>
        </p:blipFill>
        <p:spPr>
          <a:xfrm>
            <a:off x="0" y="783771"/>
            <a:ext cx="12192000" cy="6074229"/>
          </a:xfrm>
          <a:prstGeom prst="rect">
            <a:avLst/>
          </a:prstGeom>
        </p:spPr>
      </p:pic>
      <p:sp>
        <p:nvSpPr>
          <p:cNvPr id="6" name="Title 5">
            <a:extLst>
              <a:ext uri="{FF2B5EF4-FFF2-40B4-BE49-F238E27FC236}">
                <a16:creationId xmlns:a16="http://schemas.microsoft.com/office/drawing/2014/main" id="{29BBB0F8-F950-41E7-4A76-0AED95B48F5C}"/>
              </a:ext>
            </a:extLst>
          </p:cNvPr>
          <p:cNvSpPr>
            <a:spLocks noGrp="1"/>
          </p:cNvSpPr>
          <p:nvPr>
            <p:ph type="title"/>
          </p:nvPr>
        </p:nvSpPr>
        <p:spPr>
          <a:xfrm>
            <a:off x="283029" y="-76200"/>
            <a:ext cx="10534197" cy="707571"/>
          </a:xfrm>
        </p:spPr>
        <p:txBody>
          <a:bodyPr>
            <a:normAutofit/>
          </a:bodyPr>
          <a:lstStyle/>
          <a:p>
            <a:pPr algn="ctr"/>
            <a:r>
              <a:rPr lang="en-IN" dirty="0"/>
              <a:t>Sequence Diagram</a:t>
            </a:r>
          </a:p>
        </p:txBody>
      </p:sp>
    </p:spTree>
    <p:extLst>
      <p:ext uri="{BB962C8B-B14F-4D97-AF65-F5344CB8AC3E}">
        <p14:creationId xmlns:p14="http://schemas.microsoft.com/office/powerpoint/2010/main" val="564355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AA50F-5B5B-5D97-D4CF-293465F9F5B8}"/>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664656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C28545-7F95-2E89-E7E1-148DDDE0FDE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23970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911CC4-6BAA-26B7-8448-025BAC849258}"/>
              </a:ext>
            </a:extLst>
          </p:cNvPr>
          <p:cNvSpPr>
            <a:spLocks noGrp="1"/>
          </p:cNvSpPr>
          <p:nvPr>
            <p:ph type="title"/>
          </p:nvPr>
        </p:nvSpPr>
        <p:spPr>
          <a:xfrm>
            <a:off x="685801" y="795129"/>
            <a:ext cx="10131425" cy="702367"/>
          </a:xfrm>
        </p:spPr>
        <p:txBody>
          <a:bodyPr>
            <a:normAutofit fontScale="90000"/>
          </a:bodyPr>
          <a:lstStyle/>
          <a:p>
            <a:pPr marL="0" indent="0">
              <a:lnSpc>
                <a:spcPct val="115000"/>
              </a:lnSpc>
              <a:spcAft>
                <a:spcPts val="1000"/>
              </a:spcAft>
              <a:buNone/>
            </a:pPr>
            <a:r>
              <a:rPr lang="en-US" sz="4400" kern="100"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Data Dictionary</a:t>
            </a:r>
            <a:br>
              <a:rPr lang="en-US" sz="4400" kern="100"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Table Name: Employee</a:t>
            </a:r>
            <a:br>
              <a:rPr lang="en-IN" sz="44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Table purpose: To store the details of Employee</a:t>
            </a:r>
            <a:br>
              <a:rPr lang="en-IN" sz="4400" kern="100" dirty="0">
                <a:effectLst/>
                <a:latin typeface="Calibri" panose="020F0502020204030204" pitchFamily="34" charset="0"/>
                <a:ea typeface="Calibri" panose="020F0502020204030204" pitchFamily="34" charset="0"/>
                <a:cs typeface="Times New Roman" panose="02020603050405020304" pitchFamily="18" charset="0"/>
              </a:rPr>
            </a:br>
            <a:br>
              <a:rPr lang="en-IN" sz="44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graphicFrame>
        <p:nvGraphicFramePr>
          <p:cNvPr id="12" name="Table 11">
            <a:extLst>
              <a:ext uri="{FF2B5EF4-FFF2-40B4-BE49-F238E27FC236}">
                <a16:creationId xmlns:a16="http://schemas.microsoft.com/office/drawing/2014/main" id="{DA4DB5B9-3789-181B-715E-7091989FAC97}"/>
              </a:ext>
            </a:extLst>
          </p:cNvPr>
          <p:cNvGraphicFramePr>
            <a:graphicFrameLocks noGrp="1"/>
          </p:cNvGraphicFramePr>
          <p:nvPr>
            <p:extLst>
              <p:ext uri="{D42A27DB-BD31-4B8C-83A1-F6EECF244321}">
                <p14:modId xmlns:p14="http://schemas.microsoft.com/office/powerpoint/2010/main" val="3308194345"/>
              </p:ext>
            </p:extLst>
          </p:nvPr>
        </p:nvGraphicFramePr>
        <p:xfrm>
          <a:off x="370391" y="1364976"/>
          <a:ext cx="11320040" cy="5280917"/>
        </p:xfrm>
        <a:graphic>
          <a:graphicData uri="http://schemas.openxmlformats.org/drawingml/2006/table">
            <a:tbl>
              <a:tblPr firstRow="1" firstCol="1" bandRow="1">
                <a:tableStyleId>{5C22544A-7EE6-4342-B048-85BDC9FD1C3A}</a:tableStyleId>
              </a:tblPr>
              <a:tblGrid>
                <a:gridCol w="2137879">
                  <a:extLst>
                    <a:ext uri="{9D8B030D-6E8A-4147-A177-3AD203B41FA5}">
                      <a16:colId xmlns:a16="http://schemas.microsoft.com/office/drawing/2014/main" val="306815829"/>
                    </a:ext>
                  </a:extLst>
                </a:gridCol>
                <a:gridCol w="2276447">
                  <a:extLst>
                    <a:ext uri="{9D8B030D-6E8A-4147-A177-3AD203B41FA5}">
                      <a16:colId xmlns:a16="http://schemas.microsoft.com/office/drawing/2014/main" val="2265683530"/>
                    </a:ext>
                  </a:extLst>
                </a:gridCol>
                <a:gridCol w="2276447">
                  <a:extLst>
                    <a:ext uri="{9D8B030D-6E8A-4147-A177-3AD203B41FA5}">
                      <a16:colId xmlns:a16="http://schemas.microsoft.com/office/drawing/2014/main" val="3108915962"/>
                    </a:ext>
                  </a:extLst>
                </a:gridCol>
                <a:gridCol w="2406818">
                  <a:extLst>
                    <a:ext uri="{9D8B030D-6E8A-4147-A177-3AD203B41FA5}">
                      <a16:colId xmlns:a16="http://schemas.microsoft.com/office/drawing/2014/main" val="3741773963"/>
                    </a:ext>
                  </a:extLst>
                </a:gridCol>
                <a:gridCol w="2222449">
                  <a:extLst>
                    <a:ext uri="{9D8B030D-6E8A-4147-A177-3AD203B41FA5}">
                      <a16:colId xmlns:a16="http://schemas.microsoft.com/office/drawing/2014/main" val="164459044"/>
                    </a:ext>
                  </a:extLst>
                </a:gridCol>
              </a:tblGrid>
              <a:tr h="651669">
                <a:tc>
                  <a:txBody>
                    <a:bodyPr/>
                    <a:lstStyle/>
                    <a:p>
                      <a:pPr marL="67945">
                        <a:lnSpc>
                          <a:spcPts val="1240"/>
                        </a:lnSpc>
                      </a:pPr>
                      <a:endPar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67945">
                        <a:lnSpc>
                          <a:spcPts val="1240"/>
                        </a:lnSpc>
                      </a:pPr>
                      <a:r>
                        <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Field</a:t>
                      </a:r>
                      <a:r>
                        <a:rPr lang="en-US" sz="1800" b="1" kern="100" spc="-15"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name</a:t>
                      </a: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945">
                        <a:lnSpc>
                          <a:spcPts val="1240"/>
                        </a:lnSpc>
                      </a:pPr>
                      <a:endPar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67945">
                        <a:lnSpc>
                          <a:spcPts val="1240"/>
                        </a:lnSpc>
                      </a:pPr>
                      <a:r>
                        <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a:t>
                      </a:r>
                      <a:r>
                        <a:rPr lang="en-US" sz="1800" b="1" kern="100" spc="-25"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type</a:t>
                      </a: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310">
                        <a:lnSpc>
                          <a:spcPts val="1240"/>
                        </a:lnSpc>
                      </a:pPr>
                      <a:endPar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67310">
                        <a:lnSpc>
                          <a:spcPts val="1240"/>
                        </a:lnSpc>
                      </a:pPr>
                      <a:r>
                        <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Size</a:t>
                      </a: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7310">
                        <a:lnSpc>
                          <a:spcPts val="1240"/>
                        </a:lnSpc>
                      </a:pPr>
                      <a:endPar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67310">
                        <a:lnSpc>
                          <a:spcPts val="1240"/>
                        </a:lnSpc>
                      </a:pPr>
                      <a:r>
                        <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Constrains</a:t>
                      </a: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66675">
                        <a:lnSpc>
                          <a:spcPts val="1240"/>
                        </a:lnSpc>
                      </a:pPr>
                      <a:endPar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66675">
                        <a:lnSpc>
                          <a:spcPts val="1240"/>
                        </a:lnSpc>
                      </a:pPr>
                      <a:r>
                        <a:rPr lang="en-US" sz="1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Purpose</a:t>
                      </a:r>
                      <a:endParaRPr lang="en-IN" sz="1800" b="1"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57591150"/>
                  </a:ext>
                </a:extLst>
              </a:tr>
              <a:tr h="1230621">
                <a:tc>
                  <a:txBody>
                    <a:bodyPr/>
                    <a:lstStyle/>
                    <a:p>
                      <a:pPr marL="67945"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e_id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Primary</a:t>
                      </a:r>
                      <a:r>
                        <a:rPr lang="en-US" sz="1600" b="1" kern="100"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marR="344805" algn="l">
                        <a:lnSpc>
                          <a:spcPts val="1340"/>
                        </a:lnSpc>
                        <a:spcAft>
                          <a:spcPts val="0"/>
                        </a:spcAft>
                      </a:pPr>
                      <a:endParaRPr lang="en-US" sz="1600" b="1" kern="100" spc="-15"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344805" algn="l">
                        <a:lnSpc>
                          <a:spcPts val="1340"/>
                        </a:lnSpc>
                        <a:spcAft>
                          <a:spcPts val="0"/>
                        </a:spcAft>
                      </a:pPr>
                      <a:r>
                        <a:rPr lang="en-US" sz="1600" b="1" kern="100" spc="-15" dirty="0">
                          <a:effectLst/>
                          <a:latin typeface="Times New Roman" panose="02020603050405020304" pitchFamily="18" charset="0"/>
                          <a:ea typeface="Calibri" panose="020F0502020204030204" pitchFamily="34" charset="0"/>
                          <a:cs typeface="Times New Roman" panose="02020603050405020304" pitchFamily="18" charset="0"/>
                        </a:rPr>
                        <a:t>To uniquely</a:t>
                      </a:r>
                    </a:p>
                    <a:p>
                      <a:pPr marL="66675" marR="344805" algn="l">
                        <a:lnSpc>
                          <a:spcPts val="1340"/>
                        </a:lnSpc>
                        <a:spcAft>
                          <a:spcPts val="0"/>
                        </a:spcAft>
                      </a:pPr>
                      <a:endParaRPr lang="en-US" sz="1600" b="1" kern="100" spc="-15"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344805" algn="l">
                        <a:lnSpc>
                          <a:spcPts val="1340"/>
                        </a:lnSpc>
                        <a:spcAft>
                          <a:spcPts val="0"/>
                        </a:spcAft>
                      </a:pPr>
                      <a:r>
                        <a:rPr lang="en-US" sz="1600" b="1" kern="100" spc="-2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identified</a:t>
                      </a:r>
                    </a:p>
                    <a:p>
                      <a:pPr marL="66675" marR="344805" algn="l">
                        <a:lnSpc>
                          <a:spcPts val="1340"/>
                        </a:lnSpc>
                        <a:spcAft>
                          <a:spcPts val="0"/>
                        </a:spcAft>
                      </a:pP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5"/>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Employee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67756314"/>
                  </a:ext>
                </a:extLst>
              </a:tr>
              <a:tr h="706227">
                <a:tc>
                  <a:txBody>
                    <a:bodyPr/>
                    <a:lstStyle/>
                    <a:p>
                      <a:pPr marL="67945"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User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Foreign</a:t>
                      </a:r>
                      <a:r>
                        <a:rPr lang="en-US" sz="1600" b="1" kern="1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marR="535305" algn="l">
                        <a:lnSpc>
                          <a:spcPts val="1340"/>
                        </a:lnSpc>
                        <a:spcAft>
                          <a:spcPts val="0"/>
                        </a:spcAft>
                      </a:pPr>
                      <a:endParaRPr lang="en-US" sz="1600" b="1" kern="100" spc="-25"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535305" algn="l">
                        <a:lnSpc>
                          <a:spcPts val="1340"/>
                        </a:lnSpc>
                        <a:spcAft>
                          <a:spcPts val="0"/>
                        </a:spcAft>
                      </a:pPr>
                      <a:r>
                        <a:rPr lang="en-US" sz="1600" b="1" kern="100" spc="-25" dirty="0">
                          <a:effectLst/>
                          <a:latin typeface="Times New Roman" panose="02020603050405020304" pitchFamily="18" charset="0"/>
                          <a:ea typeface="Calibri" panose="020F0502020204030204" pitchFamily="34" charset="0"/>
                          <a:cs typeface="Times New Roman" panose="02020603050405020304" pitchFamily="18" charset="0"/>
                        </a:rPr>
                        <a:t>To show</a:t>
                      </a:r>
                      <a:r>
                        <a:rPr lang="en-US" sz="1600" b="1" kern="100" spc="-2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User of</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5"/>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5"/>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Employee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349831809"/>
                  </a:ext>
                </a:extLst>
              </a:tr>
              <a:tr h="801279">
                <a:tc>
                  <a:txBody>
                    <a:bodyPr/>
                    <a:lstStyle/>
                    <a:p>
                      <a:pPr marL="67945"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emp_code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Not</a:t>
                      </a:r>
                      <a:r>
                        <a:rPr lang="en-US" sz="1600" b="1"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algn="l">
                        <a:lnSpc>
                          <a:spcPts val="134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4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kern="100"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identify Employee</a:t>
                      </a:r>
                    </a:p>
                    <a:p>
                      <a:pPr marL="66675" algn="l">
                        <a:lnSpc>
                          <a:spcPts val="1340"/>
                        </a:lnSpc>
                      </a:pPr>
                      <a:endParaRPr lang="en-US" sz="1600" b="1" kern="100" spc="5"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40"/>
                        </a:lnSpc>
                      </a:pPr>
                      <a:r>
                        <a:rPr lang="en-US" sz="1600" b="1" kern="100" spc="-5" dirty="0">
                          <a:effectLst/>
                          <a:latin typeface="Times New Roman" panose="02020603050405020304" pitchFamily="18" charset="0"/>
                          <a:ea typeface="Calibri" panose="020F0502020204030204" pitchFamily="34" charset="0"/>
                          <a:cs typeface="Times New Roman" panose="02020603050405020304" pitchFamily="18" charset="0"/>
                        </a:rPr>
                        <a:t>Through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code</a:t>
                      </a:r>
                    </a:p>
                    <a:p>
                      <a:pPr marL="66675" marR="215265" algn="l">
                        <a:lnSpc>
                          <a:spcPts val="1350"/>
                        </a:lnSpc>
                        <a:spcAft>
                          <a:spcPts val="0"/>
                        </a:spcAft>
                      </a:pP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05960677"/>
                  </a:ext>
                </a:extLst>
              </a:tr>
              <a:tr h="828802">
                <a:tc>
                  <a:txBody>
                    <a:bodyPr/>
                    <a:lstStyle/>
                    <a:p>
                      <a:pPr marL="67945" algn="l">
                        <a:lnSpc>
                          <a:spcPts val="133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3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Email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3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3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3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3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20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3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3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Not</a:t>
                      </a:r>
                      <a:r>
                        <a:rPr lang="en-US" sz="1600" b="1"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algn="l">
                        <a:lnSpc>
                          <a:spcPts val="133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3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kern="100"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kern="100"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email</a:t>
                      </a:r>
                    </a:p>
                    <a:p>
                      <a:pPr marL="66675" algn="l">
                        <a:lnSpc>
                          <a:spcPts val="1330"/>
                        </a:lnSpc>
                      </a:pP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376555" algn="l">
                        <a:lnSpc>
                          <a:spcPts val="1350"/>
                        </a:lnSpc>
                        <a:spcAft>
                          <a:spcPts val="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address of</a:t>
                      </a:r>
                      <a:r>
                        <a:rPr lang="en-US" sz="1600" b="1" kern="100" spc="-2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spc="-5" dirty="0">
                          <a:effectLst/>
                          <a:latin typeface="Times New Roman" panose="02020603050405020304" pitchFamily="18" charset="0"/>
                          <a:ea typeface="Calibri" panose="020F0502020204030204" pitchFamily="34" charset="0"/>
                          <a:cs typeface="Times New Roman" panose="02020603050405020304" pitchFamily="18" charset="0"/>
                        </a:rPr>
                        <a:t>employees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129249875"/>
                  </a:ext>
                </a:extLst>
              </a:tr>
              <a:tr h="828802">
                <a:tc>
                  <a:txBody>
                    <a:bodyPr/>
                    <a:lstStyle/>
                    <a:p>
                      <a:pPr marL="67945" algn="l">
                        <a:lnSpc>
                          <a:spcPts val="133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3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mobile_number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3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3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3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3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13</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30"/>
                        </a:lnSpc>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30"/>
                        </a:lnSpc>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Not</a:t>
                      </a:r>
                      <a:r>
                        <a:rPr lang="en-US" sz="1600" b="1" kern="1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marR="78740" algn="l">
                        <a:lnSpc>
                          <a:spcPts val="1340"/>
                        </a:lnSpc>
                        <a:spcAft>
                          <a:spcPts val="0"/>
                        </a:spcAft>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78740" algn="l">
                        <a:lnSpc>
                          <a:spcPts val="1340"/>
                        </a:lnSpc>
                        <a:spcAft>
                          <a:spcPts val="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kern="100" spc="1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kern="100" spc="-6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mobile</a:t>
                      </a:r>
                      <a:r>
                        <a:rPr lang="en-US" sz="1600" b="1" kern="100" spc="-235" dirty="0">
                          <a:effectLst/>
                          <a:latin typeface="Times New Roman" panose="02020603050405020304" pitchFamily="18" charset="0"/>
                          <a:ea typeface="Calibri" panose="020F0502020204030204" pitchFamily="34" charset="0"/>
                          <a:cs typeface="Times New Roman" panose="02020603050405020304" pitchFamily="18" charset="0"/>
                        </a:rPr>
                        <a:t> </a:t>
                      </a:r>
                    </a:p>
                    <a:p>
                      <a:pPr marL="66675" marR="78740" algn="l">
                        <a:lnSpc>
                          <a:spcPts val="1340"/>
                        </a:lnSpc>
                        <a:spcAft>
                          <a:spcPts val="0"/>
                        </a:spcAft>
                      </a:pPr>
                      <a:endParaRPr lang="en-US" sz="1600" b="1" kern="100" spc="-235"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78740" algn="l">
                        <a:lnSpc>
                          <a:spcPts val="1340"/>
                        </a:lnSpc>
                        <a:spcAft>
                          <a:spcPts val="0"/>
                        </a:spcAft>
                      </a:pPr>
                      <a:r>
                        <a:rPr lang="en-US" sz="1600" b="1" kern="100" spc="-2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number of</a:t>
                      </a:r>
                    </a:p>
                    <a:p>
                      <a:pPr marL="66675" marR="78740" algn="l">
                        <a:lnSpc>
                          <a:spcPts val="1340"/>
                        </a:lnSpc>
                        <a:spcAft>
                          <a:spcPts val="0"/>
                        </a:spcAft>
                      </a:pPr>
                      <a:endPar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78740" algn="l">
                        <a:lnSpc>
                          <a:spcPts val="1340"/>
                        </a:lnSpc>
                        <a:spcAft>
                          <a:spcPts val="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Employees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059647996"/>
                  </a:ext>
                </a:extLst>
              </a:tr>
            </a:tbl>
          </a:graphicData>
        </a:graphic>
      </p:graphicFrame>
    </p:spTree>
    <p:extLst>
      <p:ext uri="{BB962C8B-B14F-4D97-AF65-F5344CB8AC3E}">
        <p14:creationId xmlns:p14="http://schemas.microsoft.com/office/powerpoint/2010/main" val="1107452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265040-BB82-26C1-E239-F3107672E904}"/>
              </a:ext>
            </a:extLst>
          </p:cNvPr>
          <p:cNvSpPr>
            <a:spLocks noGrp="1"/>
          </p:cNvSpPr>
          <p:nvPr>
            <p:ph type="title"/>
          </p:nvPr>
        </p:nvSpPr>
        <p:spPr>
          <a:xfrm>
            <a:off x="685801" y="152399"/>
            <a:ext cx="10131425" cy="549966"/>
          </a:xfrm>
        </p:spPr>
        <p:txBody>
          <a:bodyPr>
            <a:normAutofit/>
          </a:bodyPr>
          <a:lstStyle/>
          <a:p>
            <a:r>
              <a:rPr lang="en-US" sz="1600" dirty="0"/>
              <a:t>Continue</a:t>
            </a:r>
            <a:r>
              <a:rPr lang="en-US" sz="1100" dirty="0"/>
              <a:t>….</a:t>
            </a:r>
            <a:endParaRPr lang="en-IN" sz="1100" dirty="0"/>
          </a:p>
        </p:txBody>
      </p:sp>
      <p:graphicFrame>
        <p:nvGraphicFramePr>
          <p:cNvPr id="7" name="Table 6">
            <a:extLst>
              <a:ext uri="{FF2B5EF4-FFF2-40B4-BE49-F238E27FC236}">
                <a16:creationId xmlns:a16="http://schemas.microsoft.com/office/drawing/2014/main" id="{650CBD43-5221-3095-10EA-FF496695544A}"/>
              </a:ext>
            </a:extLst>
          </p:cNvPr>
          <p:cNvGraphicFramePr>
            <a:graphicFrameLocks noGrp="1"/>
          </p:cNvGraphicFramePr>
          <p:nvPr>
            <p:extLst>
              <p:ext uri="{D42A27DB-BD31-4B8C-83A1-F6EECF244321}">
                <p14:modId xmlns:p14="http://schemas.microsoft.com/office/powerpoint/2010/main" val="3599771771"/>
              </p:ext>
            </p:extLst>
          </p:nvPr>
        </p:nvGraphicFramePr>
        <p:xfrm>
          <a:off x="477078" y="702366"/>
          <a:ext cx="11257723" cy="6011777"/>
        </p:xfrm>
        <a:graphic>
          <a:graphicData uri="http://schemas.openxmlformats.org/drawingml/2006/table">
            <a:tbl>
              <a:tblPr firstRow="1" firstCol="1" bandRow="1">
                <a:tableStyleId>{5C22544A-7EE6-4342-B048-85BDC9FD1C3A}</a:tableStyleId>
              </a:tblPr>
              <a:tblGrid>
                <a:gridCol w="1993149">
                  <a:extLst>
                    <a:ext uri="{9D8B030D-6E8A-4147-A177-3AD203B41FA5}">
                      <a16:colId xmlns:a16="http://schemas.microsoft.com/office/drawing/2014/main" val="388814431"/>
                    </a:ext>
                  </a:extLst>
                </a:gridCol>
                <a:gridCol w="2004028">
                  <a:extLst>
                    <a:ext uri="{9D8B030D-6E8A-4147-A177-3AD203B41FA5}">
                      <a16:colId xmlns:a16="http://schemas.microsoft.com/office/drawing/2014/main" val="1334222622"/>
                    </a:ext>
                  </a:extLst>
                </a:gridCol>
                <a:gridCol w="2004028">
                  <a:extLst>
                    <a:ext uri="{9D8B030D-6E8A-4147-A177-3AD203B41FA5}">
                      <a16:colId xmlns:a16="http://schemas.microsoft.com/office/drawing/2014/main" val="2091663858"/>
                    </a:ext>
                  </a:extLst>
                </a:gridCol>
                <a:gridCol w="2004028">
                  <a:extLst>
                    <a:ext uri="{9D8B030D-6E8A-4147-A177-3AD203B41FA5}">
                      <a16:colId xmlns:a16="http://schemas.microsoft.com/office/drawing/2014/main" val="2624435960"/>
                    </a:ext>
                  </a:extLst>
                </a:gridCol>
                <a:gridCol w="3252490">
                  <a:extLst>
                    <a:ext uri="{9D8B030D-6E8A-4147-A177-3AD203B41FA5}">
                      <a16:colId xmlns:a16="http://schemas.microsoft.com/office/drawing/2014/main" val="2448273193"/>
                    </a:ext>
                  </a:extLst>
                </a:gridCol>
              </a:tblGrid>
              <a:tr h="652954">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Field 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Data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Size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Constrains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Purpose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8470406"/>
                  </a:ext>
                </a:extLst>
              </a:tr>
              <a:tr h="652954">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date_of_birth</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Date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Not</a:t>
                      </a: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algn="l">
                        <a:lnSpc>
                          <a:spcPts val="1335"/>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35"/>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spc="-3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date</a:t>
                      </a:r>
                      <a:r>
                        <a:rPr lang="en-US" sz="1600" b="1" spc="-4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of</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birth</a:t>
                      </a:r>
                      <a:r>
                        <a:rPr lang="en-US" sz="1600" b="1"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86863663"/>
                  </a:ext>
                </a:extLst>
              </a:tr>
              <a:tr h="652954">
                <a:tc>
                  <a:txBody>
                    <a:bodyPr/>
                    <a:lstStyle/>
                    <a:p>
                      <a:pPr marL="67945" algn="l">
                        <a:lnSpc>
                          <a:spcPts val="1340"/>
                        </a:lnSpc>
                        <a:spcBef>
                          <a:spcPts val="5"/>
                        </a:spcBef>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spcBef>
                          <a:spcPts val="5"/>
                        </a:spcBef>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employee_address</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spcBef>
                          <a:spcPts val="5"/>
                        </a:spcBef>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spcBef>
                          <a:spcPts val="5"/>
                        </a:spcBef>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spcBef>
                          <a:spcPts val="5"/>
                        </a:spcBef>
                        <a:spcAft>
                          <a:spcPts val="0"/>
                        </a:spcAft>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spcBef>
                          <a:spcPts val="5"/>
                        </a:spcBef>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500</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spcBef>
                          <a:spcPts val="5"/>
                        </a:spcBef>
                        <a:spcAft>
                          <a:spcPts val="0"/>
                        </a:spcAft>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spcBef>
                          <a:spcPts val="5"/>
                        </a:spcBef>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Default</a:t>
                      </a:r>
                      <a:r>
                        <a:rPr lang="en-US" sz="1600" b="1"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algn="l">
                        <a:lnSpc>
                          <a:spcPts val="1335"/>
                        </a:lnSpc>
                        <a:spcBef>
                          <a:spcPts val="5"/>
                        </a:spcBef>
                        <a:spcAft>
                          <a:spcPts val="0"/>
                        </a:spcAft>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35"/>
                        </a:lnSpc>
                        <a:spcBef>
                          <a:spcPts val="5"/>
                        </a:spcBef>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address</a:t>
                      </a:r>
                    </a:p>
                    <a:p>
                      <a:pPr marL="66675" algn="l">
                        <a:lnSpc>
                          <a:spcPts val="1335"/>
                        </a:lnSpc>
                        <a:spcBef>
                          <a:spcPts val="5"/>
                        </a:spcBef>
                        <a:spcAft>
                          <a:spcPts val="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b="1"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employees</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834096802"/>
                  </a:ext>
                </a:extLst>
              </a:tr>
              <a:tr h="652954">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city_id</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Integer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Foreign</a:t>
                      </a:r>
                      <a:r>
                        <a:rPr lang="en-US" sz="1600" b="1"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key</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the</a:t>
                      </a:r>
                    </a:p>
                    <a:p>
                      <a:pPr marL="66675" algn="l">
                        <a:lnSpc>
                          <a:spcPts val="1340"/>
                        </a:lnSpc>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5"/>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a:t>
                      </a:r>
                      <a:r>
                        <a:rPr lang="en-US" sz="1600" b="1"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city</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558682517"/>
                  </a:ext>
                </a:extLst>
              </a:tr>
              <a:tr h="1130473">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state_id</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Integer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Foreign</a:t>
                      </a:r>
                      <a:r>
                        <a:rPr lang="en-US" sz="1600" b="1" spc="-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key</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the</a:t>
                      </a:r>
                    </a:p>
                    <a:p>
                      <a:pPr marL="66675" algn="l">
                        <a:lnSpc>
                          <a:spcPts val="1340"/>
                        </a:lnSpc>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5"/>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state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886947348"/>
                  </a:ext>
                </a:extLst>
              </a:tr>
              <a:tr h="1130473">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aadhar_number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12</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Default</a:t>
                      </a:r>
                      <a:r>
                        <a:rPr lang="en-US" sz="1600" b="1"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the</a:t>
                      </a:r>
                    </a:p>
                    <a:p>
                      <a:pPr marL="66675" algn="l">
                        <a:lnSpc>
                          <a:spcPts val="1340"/>
                        </a:lnSpc>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106045" algn="l">
                        <a:lnSpc>
                          <a:spcPts val="1340"/>
                        </a:lnSpc>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a:t>
                      </a:r>
                      <a:r>
                        <a:rPr lang="en-US" sz="1600" b="1"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spc="-5" dirty="0">
                          <a:effectLst/>
                          <a:latin typeface="Times New Roman" panose="02020603050405020304" pitchFamily="18" charset="0"/>
                          <a:ea typeface="Calibri" panose="020F0502020204030204" pitchFamily="34" charset="0"/>
                          <a:cs typeface="Times New Roman" panose="02020603050405020304" pitchFamily="18" charset="0"/>
                        </a:rPr>
                        <a:t>Aadhar</a:t>
                      </a:r>
                      <a:r>
                        <a:rPr lang="en-US" sz="1600" b="1"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number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502497075"/>
                  </a:ext>
                </a:extLst>
              </a:tr>
              <a:tr h="1130473">
                <a:tc>
                  <a:txBody>
                    <a:bodyPr/>
                    <a:lstStyle/>
                    <a:p>
                      <a:pPr marL="67945" algn="l">
                        <a:lnSpc>
                          <a:spcPts val="133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pan_number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3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3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10</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3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Default</a:t>
                      </a:r>
                      <a:r>
                        <a:rPr lang="en-US" sz="1600" b="1"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algn="l">
                        <a:lnSpc>
                          <a:spcPts val="133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the</a:t>
                      </a:r>
                    </a:p>
                    <a:p>
                      <a:pPr marL="66675" algn="l">
                        <a:lnSpc>
                          <a:spcPts val="1330"/>
                        </a:lnSpc>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5"/>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a:t>
                      </a:r>
                      <a:r>
                        <a:rPr lang="en-US" sz="1600" b="1"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pan</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675401751"/>
                  </a:ext>
                </a:extLst>
              </a:tr>
            </a:tbl>
          </a:graphicData>
        </a:graphic>
      </p:graphicFrame>
    </p:spTree>
    <p:extLst>
      <p:ext uri="{BB962C8B-B14F-4D97-AF65-F5344CB8AC3E}">
        <p14:creationId xmlns:p14="http://schemas.microsoft.com/office/powerpoint/2010/main" val="1502551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6DC66-AD6B-F0A7-671C-BDAC9E26E3CA}"/>
              </a:ext>
            </a:extLst>
          </p:cNvPr>
          <p:cNvSpPr>
            <a:spLocks noGrp="1"/>
          </p:cNvSpPr>
          <p:nvPr>
            <p:ph type="title"/>
          </p:nvPr>
        </p:nvSpPr>
        <p:spPr>
          <a:xfrm>
            <a:off x="509067" y="482812"/>
            <a:ext cx="10131425" cy="556591"/>
          </a:xfrm>
        </p:spPr>
        <p:txBody>
          <a:bodyPr>
            <a:normAutofit/>
          </a:bodyPr>
          <a:lstStyle/>
          <a:p>
            <a:r>
              <a:rPr lang="en-US" sz="1600" dirty="0"/>
              <a:t>COUNTINUE…</a:t>
            </a:r>
            <a:endParaRPr lang="en-IN" sz="1600" dirty="0"/>
          </a:p>
        </p:txBody>
      </p:sp>
      <p:graphicFrame>
        <p:nvGraphicFramePr>
          <p:cNvPr id="4" name="Table 3">
            <a:extLst>
              <a:ext uri="{FF2B5EF4-FFF2-40B4-BE49-F238E27FC236}">
                <a16:creationId xmlns:a16="http://schemas.microsoft.com/office/drawing/2014/main" id="{CE024D35-9685-E39D-FD85-1FE835583EE2}"/>
              </a:ext>
            </a:extLst>
          </p:cNvPr>
          <p:cNvGraphicFramePr>
            <a:graphicFrameLocks noGrp="1"/>
          </p:cNvGraphicFramePr>
          <p:nvPr>
            <p:extLst>
              <p:ext uri="{D42A27DB-BD31-4B8C-83A1-F6EECF244321}">
                <p14:modId xmlns:p14="http://schemas.microsoft.com/office/powerpoint/2010/main" val="2367571324"/>
              </p:ext>
            </p:extLst>
          </p:nvPr>
        </p:nvGraphicFramePr>
        <p:xfrm>
          <a:off x="419419" y="1120085"/>
          <a:ext cx="11157858" cy="5527500"/>
        </p:xfrm>
        <a:graphic>
          <a:graphicData uri="http://schemas.openxmlformats.org/drawingml/2006/table">
            <a:tbl>
              <a:tblPr firstRow="1" firstCol="1" bandRow="1">
                <a:tableStyleId>{5C22544A-7EE6-4342-B048-85BDC9FD1C3A}</a:tableStyleId>
              </a:tblPr>
              <a:tblGrid>
                <a:gridCol w="2283137">
                  <a:extLst>
                    <a:ext uri="{9D8B030D-6E8A-4147-A177-3AD203B41FA5}">
                      <a16:colId xmlns:a16="http://schemas.microsoft.com/office/drawing/2014/main" val="2183716698"/>
                    </a:ext>
                  </a:extLst>
                </a:gridCol>
                <a:gridCol w="2197507">
                  <a:extLst>
                    <a:ext uri="{9D8B030D-6E8A-4147-A177-3AD203B41FA5}">
                      <a16:colId xmlns:a16="http://schemas.microsoft.com/office/drawing/2014/main" val="1563218003"/>
                    </a:ext>
                  </a:extLst>
                </a:gridCol>
                <a:gridCol w="2192244">
                  <a:extLst>
                    <a:ext uri="{9D8B030D-6E8A-4147-A177-3AD203B41FA5}">
                      <a16:colId xmlns:a16="http://schemas.microsoft.com/office/drawing/2014/main" val="1735643239"/>
                    </a:ext>
                  </a:extLst>
                </a:gridCol>
                <a:gridCol w="2205488">
                  <a:extLst>
                    <a:ext uri="{9D8B030D-6E8A-4147-A177-3AD203B41FA5}">
                      <a16:colId xmlns:a16="http://schemas.microsoft.com/office/drawing/2014/main" val="2858474821"/>
                    </a:ext>
                  </a:extLst>
                </a:gridCol>
                <a:gridCol w="2279482">
                  <a:extLst>
                    <a:ext uri="{9D8B030D-6E8A-4147-A177-3AD203B41FA5}">
                      <a16:colId xmlns:a16="http://schemas.microsoft.com/office/drawing/2014/main" val="215527580"/>
                    </a:ext>
                  </a:extLst>
                </a:gridCol>
              </a:tblGrid>
              <a:tr h="833533">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Field 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Data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Size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Constrains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Purpose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0946482"/>
                  </a:ext>
                </a:extLst>
              </a:tr>
              <a:tr h="1128485">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dep_id</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Integer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Foreign</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key</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marR="325120" algn="l">
                        <a:lnSpc>
                          <a:spcPts val="1340"/>
                        </a:lnSpc>
                        <a:spcAft>
                          <a:spcPts val="0"/>
                        </a:spcAft>
                      </a:pPr>
                      <a:endParaRPr lang="en-US" sz="1600" b="1" spc="-1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325120" algn="l">
                        <a:lnSpc>
                          <a:spcPts val="1340"/>
                        </a:lnSpc>
                        <a:spcAft>
                          <a:spcPts val="0"/>
                        </a:spcAft>
                      </a:pP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the</a:t>
                      </a:r>
                    </a:p>
                    <a:p>
                      <a:pPr marL="66675" marR="325120" algn="l">
                        <a:lnSpc>
                          <a:spcPts val="1340"/>
                        </a:lnSpc>
                        <a:spcAft>
                          <a:spcPts val="0"/>
                        </a:spcAft>
                      </a:pPr>
                      <a:endParaRPr lang="en-US" sz="1600" b="1" spc="-1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325120" algn="l">
                        <a:lnSpc>
                          <a:spcPts val="1340"/>
                        </a:lnSpc>
                        <a:spcAft>
                          <a:spcPts val="0"/>
                        </a:spcAft>
                      </a:pPr>
                      <a:r>
                        <a:rPr lang="en-US" sz="1600" b="1" spc="-23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a:t>
                      </a:r>
                    </a:p>
                    <a:p>
                      <a:pPr marL="66675" marR="325120" algn="l">
                        <a:lnSpc>
                          <a:spcPts val="1340"/>
                        </a:lnSpc>
                        <a:spcAft>
                          <a:spcPts val="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5"/>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Department</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722596413"/>
                  </a:ext>
                </a:extLst>
              </a:tr>
              <a:tr h="992263">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designation_id</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Integer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5</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Foreign</a:t>
                      </a:r>
                      <a:r>
                        <a:rPr lang="en-US" sz="1600" b="1" spc="-4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key</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algn="l">
                        <a:lnSpc>
                          <a:spcPts val="1340"/>
                        </a:lnSpc>
                      </a:pPr>
                      <a:endParaRPr lang="en-US" sz="1600" b="1" spc="-5"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340"/>
                        </a:lnSpc>
                      </a:pPr>
                      <a:r>
                        <a:rPr lang="en-US" sz="1600" b="1" spc="-5" dirty="0">
                          <a:effectLst/>
                          <a:latin typeface="Times New Roman" panose="02020603050405020304" pitchFamily="18" charset="0"/>
                          <a:ea typeface="Calibri" panose="020F0502020204030204" pitchFamily="34" charset="0"/>
                          <a:cs typeface="Times New Roman" panose="02020603050405020304" pitchFamily="18" charset="0"/>
                        </a:rPr>
                        <a:t>To</a:t>
                      </a:r>
                      <a:r>
                        <a:rPr lang="en-US" sz="1600" b="1"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spc="-5"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spc="-5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spc="-5" dirty="0">
                          <a:effectLst/>
                          <a:latin typeface="Times New Roman" panose="02020603050405020304" pitchFamily="18" charset="0"/>
                          <a:ea typeface="Calibri" panose="020F0502020204030204" pitchFamily="34" charset="0"/>
                          <a:cs typeface="Times New Roman" panose="02020603050405020304" pitchFamily="18" charset="0"/>
                        </a:rPr>
                        <a:t>the</a:t>
                      </a:r>
                    </a:p>
                    <a:p>
                      <a:pPr marL="66675" algn="l">
                        <a:lnSpc>
                          <a:spcPts val="1340"/>
                        </a:lnSpc>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333375" algn="l">
                        <a:lnSpc>
                          <a:spcPts val="1340"/>
                        </a:lnSpc>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a:t>
                      </a:r>
                    </a:p>
                    <a:p>
                      <a:pPr marL="66675" marR="333375" algn="l">
                        <a:lnSpc>
                          <a:spcPts val="1340"/>
                        </a:lnSpc>
                        <a:spcAft>
                          <a:spcPts val="0"/>
                        </a:spcAft>
                      </a:pPr>
                      <a:endParaRPr lang="en-US" sz="1600" b="1" spc="5"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333375" algn="l">
                        <a:lnSpc>
                          <a:spcPts val="1340"/>
                        </a:lnSpc>
                        <a:spcAft>
                          <a:spcPts val="0"/>
                        </a:spcAft>
                      </a:pPr>
                      <a:r>
                        <a:rPr lang="en-US" sz="1600" b="1"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spc="-5" dirty="0">
                          <a:effectLst/>
                          <a:latin typeface="Times New Roman" panose="02020603050405020304" pitchFamily="18" charset="0"/>
                          <a:ea typeface="Calibri" panose="020F0502020204030204" pitchFamily="34" charset="0"/>
                          <a:cs typeface="Times New Roman" panose="02020603050405020304" pitchFamily="18" charset="0"/>
                        </a:rPr>
                        <a:t>designation</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37342601"/>
                  </a:ext>
                </a:extLst>
              </a:tr>
              <a:tr h="911182">
                <a:tc>
                  <a:txBody>
                    <a:bodyPr/>
                    <a:lstStyle/>
                    <a:p>
                      <a:pPr marL="67945" algn="l">
                        <a:lnSpc>
                          <a:spcPts val="133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date_of_joining</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3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Date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3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Not</a:t>
                      </a: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98425" algn="l">
                        <a:lnSpc>
                          <a:spcPts val="133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98425" algn="l">
                        <a:lnSpc>
                          <a:spcPts val="133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store</a:t>
                      </a:r>
                      <a:r>
                        <a:rPr lang="en-US" sz="1600" b="1" spc="-2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the</a:t>
                      </a:r>
                      <a:r>
                        <a:rPr lang="en-US" sz="1600" b="1" spc="-2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date</a:t>
                      </a:r>
                    </a:p>
                    <a:p>
                      <a:pPr marL="98425" algn="l">
                        <a:lnSpc>
                          <a:spcPts val="1330"/>
                        </a:lnSpc>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algn="l">
                        <a:lnSpc>
                          <a:spcPts val="1245"/>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of</a:t>
                      </a: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joining</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047388393"/>
                  </a:ext>
                </a:extLst>
              </a:tr>
              <a:tr h="1641290">
                <a:tc>
                  <a:txBody>
                    <a:bodyPr/>
                    <a:lstStyle/>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 </a:t>
                      </a: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employee_ty pe</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945"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945"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20</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7310" algn="l">
                        <a:lnSpc>
                          <a:spcPts val="1340"/>
                        </a:lnSpc>
                      </a:pPr>
                      <a:endParaRPr lang="en-US"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7310" algn="l">
                        <a:lnSpc>
                          <a:spcPts val="1340"/>
                        </a:lnSpc>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Not</a:t>
                      </a: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null</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66675" marR="169545" algn="l">
                        <a:lnSpc>
                          <a:spcPts val="1340"/>
                        </a:lnSpc>
                        <a:spcAft>
                          <a:spcPts val="0"/>
                        </a:spcAft>
                      </a:pPr>
                      <a:endParaRPr lang="en-US" sz="1600" b="1" spc="-10"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169545" algn="l">
                        <a:lnSpc>
                          <a:spcPts val="1340"/>
                        </a:lnSpc>
                        <a:spcAft>
                          <a:spcPts val="0"/>
                        </a:spcAft>
                      </a:pP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Full-time,</a:t>
                      </a:r>
                    </a:p>
                    <a:p>
                      <a:pPr marL="66675" marR="169545" algn="l">
                        <a:lnSpc>
                          <a:spcPts val="1340"/>
                        </a:lnSpc>
                        <a:spcAft>
                          <a:spcPts val="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169545" algn="l">
                        <a:lnSpc>
                          <a:spcPts val="1340"/>
                        </a:lnSpc>
                        <a:spcAft>
                          <a:spcPts val="0"/>
                        </a:spcAft>
                      </a:pP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Part-time</a:t>
                      </a:r>
                    </a:p>
                    <a:p>
                      <a:pPr marL="66675" marR="169545" algn="l">
                        <a:lnSpc>
                          <a:spcPts val="1340"/>
                        </a:lnSpc>
                        <a:spcAft>
                          <a:spcPts val="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169545" algn="l">
                        <a:lnSpc>
                          <a:spcPts val="1340"/>
                        </a:lnSpc>
                        <a:spcAft>
                          <a:spcPts val="0"/>
                        </a:spcAft>
                      </a:pP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Trainee,</a:t>
                      </a:r>
                    </a:p>
                    <a:p>
                      <a:pPr marL="66675" marR="169545" algn="l">
                        <a:lnSpc>
                          <a:spcPts val="1340"/>
                        </a:lnSpc>
                        <a:spcAft>
                          <a:spcPts val="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169545" algn="l">
                        <a:lnSpc>
                          <a:spcPts val="1340"/>
                        </a:lnSpc>
                        <a:spcAft>
                          <a:spcPts val="0"/>
                        </a:spcAft>
                      </a:pP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Probation,</a:t>
                      </a:r>
                    </a:p>
                    <a:p>
                      <a:pPr marL="66675" marR="169545" algn="l">
                        <a:lnSpc>
                          <a:spcPts val="1340"/>
                        </a:lnSpc>
                        <a:spcAft>
                          <a:spcPts val="0"/>
                        </a:spcAft>
                      </a:pP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66675" marR="169545" algn="l">
                        <a:lnSpc>
                          <a:spcPts val="1340"/>
                        </a:lnSpc>
                        <a:spcAft>
                          <a:spcPts val="0"/>
                        </a:spcAft>
                      </a:pPr>
                      <a:r>
                        <a:rPr lang="en-US" sz="1600" b="1" spc="-10" dirty="0">
                          <a:effectLst/>
                          <a:latin typeface="Times New Roman" panose="02020603050405020304" pitchFamily="18" charset="0"/>
                          <a:ea typeface="Calibri" panose="020F0502020204030204" pitchFamily="34" charset="0"/>
                          <a:cs typeface="Times New Roman" panose="02020603050405020304" pitchFamily="18" charset="0"/>
                        </a:rPr>
                        <a:t>Commission</a:t>
                      </a:r>
                      <a:endParaRPr lang="en-IN" sz="16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773527826"/>
                  </a:ext>
                </a:extLst>
              </a:tr>
            </a:tbl>
          </a:graphicData>
        </a:graphic>
      </p:graphicFrame>
    </p:spTree>
    <p:extLst>
      <p:ext uri="{BB962C8B-B14F-4D97-AF65-F5344CB8AC3E}">
        <p14:creationId xmlns:p14="http://schemas.microsoft.com/office/powerpoint/2010/main" val="1336219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71CD12-0C52-2FDF-81EC-1B2DA2769B1A}"/>
              </a:ext>
            </a:extLst>
          </p:cNvPr>
          <p:cNvSpPr>
            <a:spLocks noGrp="1"/>
          </p:cNvSpPr>
          <p:nvPr>
            <p:ph type="title"/>
          </p:nvPr>
        </p:nvSpPr>
        <p:spPr/>
        <p:txBody>
          <a:bodyPr>
            <a:normAutofit/>
          </a:bodyPr>
          <a:lstStyle/>
          <a:p>
            <a:r>
              <a:rPr lang="en-US" sz="800" dirty="0"/>
              <a:t>.</a:t>
            </a:r>
            <a:endParaRPr lang="en-IN" sz="800" dirty="0"/>
          </a:p>
        </p:txBody>
      </p:sp>
      <p:sp>
        <p:nvSpPr>
          <p:cNvPr id="5" name="Content Placeholder 4">
            <a:extLst>
              <a:ext uri="{FF2B5EF4-FFF2-40B4-BE49-F238E27FC236}">
                <a16:creationId xmlns:a16="http://schemas.microsoft.com/office/drawing/2014/main" id="{2EF0DB9D-DB9F-6192-23EE-B3C8E2FE93B8}"/>
              </a:ext>
            </a:extLst>
          </p:cNvPr>
          <p:cNvSpPr>
            <a:spLocks noGrp="1"/>
          </p:cNvSpPr>
          <p:nvPr>
            <p:ph idx="4294967295"/>
          </p:nvPr>
        </p:nvSpPr>
        <p:spPr>
          <a:xfrm>
            <a:off x="685800" y="365125"/>
            <a:ext cx="8915399" cy="787400"/>
          </a:xfrm>
        </p:spPr>
        <p:txBody>
          <a:bodyPr>
            <a:normAutofit fontScale="25000" lnSpcReduction="20000"/>
          </a:bodyPr>
          <a:lstStyle/>
          <a:p>
            <a:pPr>
              <a:lnSpc>
                <a:spcPct val="115000"/>
              </a:lnSpc>
              <a:spcAft>
                <a:spcPts val="1000"/>
              </a:spcAft>
            </a:pPr>
            <a:endParaRPr lang="en-US" sz="6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6400" kern="100" dirty="0">
                <a:effectLst/>
                <a:latin typeface="Calibri" panose="020F0502020204030204" pitchFamily="34" charset="0"/>
                <a:ea typeface="Calibri" panose="020F0502020204030204" pitchFamily="34" charset="0"/>
                <a:cs typeface="Times New Roman" panose="02020603050405020304" pitchFamily="18" charset="0"/>
              </a:rPr>
              <a:t>Table name: Attendance</a:t>
            </a:r>
            <a:endParaRPr lang="en-IN" sz="6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6400" kern="100" dirty="0">
                <a:effectLst/>
                <a:latin typeface="Calibri" panose="020F0502020204030204" pitchFamily="34" charset="0"/>
                <a:ea typeface="Calibri" panose="020F0502020204030204" pitchFamily="34" charset="0"/>
                <a:cs typeface="Times New Roman" panose="02020603050405020304" pitchFamily="18" charset="0"/>
              </a:rPr>
              <a:t>Table purpose: to store the details about Attendance</a:t>
            </a:r>
            <a:endParaRPr lang="en-IN" sz="6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78A02C89-D3C3-6190-19BD-5C113377106E}"/>
              </a:ext>
            </a:extLst>
          </p:cNvPr>
          <p:cNvGraphicFramePr>
            <a:graphicFrameLocks noGrp="1"/>
          </p:cNvGraphicFramePr>
          <p:nvPr>
            <p:extLst>
              <p:ext uri="{D42A27DB-BD31-4B8C-83A1-F6EECF244321}">
                <p14:modId xmlns:p14="http://schemas.microsoft.com/office/powerpoint/2010/main" val="1359039532"/>
              </p:ext>
            </p:extLst>
          </p:nvPr>
        </p:nvGraphicFramePr>
        <p:xfrm>
          <a:off x="685801" y="1478786"/>
          <a:ext cx="10923494" cy="4942371"/>
        </p:xfrm>
        <a:graphic>
          <a:graphicData uri="http://schemas.openxmlformats.org/drawingml/2006/table">
            <a:tbl>
              <a:tblPr firstRow="1" firstCol="1" bandRow="1">
                <a:tableStyleId>{5C22544A-7EE6-4342-B048-85BDC9FD1C3A}</a:tableStyleId>
              </a:tblPr>
              <a:tblGrid>
                <a:gridCol w="2249816">
                  <a:extLst>
                    <a:ext uri="{9D8B030D-6E8A-4147-A177-3AD203B41FA5}">
                      <a16:colId xmlns:a16="http://schemas.microsoft.com/office/drawing/2014/main" val="3597022356"/>
                    </a:ext>
                  </a:extLst>
                </a:gridCol>
                <a:gridCol w="2150383">
                  <a:extLst>
                    <a:ext uri="{9D8B030D-6E8A-4147-A177-3AD203B41FA5}">
                      <a16:colId xmlns:a16="http://schemas.microsoft.com/office/drawing/2014/main" val="4103384355"/>
                    </a:ext>
                  </a:extLst>
                </a:gridCol>
                <a:gridCol w="2150383">
                  <a:extLst>
                    <a:ext uri="{9D8B030D-6E8A-4147-A177-3AD203B41FA5}">
                      <a16:colId xmlns:a16="http://schemas.microsoft.com/office/drawing/2014/main" val="2512466993"/>
                    </a:ext>
                  </a:extLst>
                </a:gridCol>
                <a:gridCol w="2150383">
                  <a:extLst>
                    <a:ext uri="{9D8B030D-6E8A-4147-A177-3AD203B41FA5}">
                      <a16:colId xmlns:a16="http://schemas.microsoft.com/office/drawing/2014/main" val="4108169282"/>
                    </a:ext>
                  </a:extLst>
                </a:gridCol>
                <a:gridCol w="2222529">
                  <a:extLst>
                    <a:ext uri="{9D8B030D-6E8A-4147-A177-3AD203B41FA5}">
                      <a16:colId xmlns:a16="http://schemas.microsoft.com/office/drawing/2014/main" val="2564863472"/>
                    </a:ext>
                  </a:extLst>
                </a:gridCol>
              </a:tblGrid>
              <a:tr h="660251">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Field name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Data type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Size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Constrains</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Purpose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8229863"/>
                  </a:ext>
                </a:extLst>
              </a:tr>
              <a:tr h="1087564">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att_id</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Integer</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5</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Primary key</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To uniquely identified attendance id</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9863407"/>
                  </a:ext>
                </a:extLst>
              </a:tr>
              <a:tr h="717798">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emp_id</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Integer</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5</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Foreign key</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To Store the id of employee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7155296"/>
                  </a:ext>
                </a:extLst>
              </a:tr>
              <a:tr h="717798">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att_date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date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Not null </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store the date of attendance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3224016"/>
                  </a:ext>
                </a:extLst>
              </a:tr>
              <a:tr h="879480">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in_time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time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To store the time</a:t>
                      </a:r>
                      <a:endParaRPr lang="en-IN" sz="1800" b="1" kern="100" dirty="0">
                        <a:effectLst/>
                        <a:latin typeface="Times New Roman" panose="02020603050405020304" pitchFamily="18" charset="0"/>
                        <a:cs typeface="Times New Roman" panose="02020603050405020304" pitchFamily="18" charset="0"/>
                      </a:endParaRPr>
                    </a:p>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of employee Enter</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9398181"/>
                  </a:ext>
                </a:extLst>
              </a:tr>
              <a:tr h="879480">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out_time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time</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To store the time</a:t>
                      </a:r>
                      <a:endParaRPr lang="en-IN" sz="1800" b="1" kern="100" dirty="0">
                        <a:effectLst/>
                        <a:latin typeface="Times New Roman" panose="02020603050405020304" pitchFamily="18" charset="0"/>
                        <a:cs typeface="Times New Roman" panose="02020603050405020304" pitchFamily="18" charset="0"/>
                      </a:endParaRPr>
                    </a:p>
                    <a:p>
                      <a:pPr algn="l">
                        <a:lnSpc>
                          <a:spcPct val="115000"/>
                        </a:lnSpc>
                        <a:spcAft>
                          <a:spcPts val="1000"/>
                        </a:spcAft>
                      </a:pPr>
                      <a:r>
                        <a:rPr lang="en-US" sz="1800" b="1" kern="100" dirty="0">
                          <a:effectLst/>
                          <a:latin typeface="Times New Roman" panose="02020603050405020304" pitchFamily="18" charset="0"/>
                          <a:cs typeface="Times New Roman" panose="02020603050405020304" pitchFamily="18" charset="0"/>
                        </a:rPr>
                        <a:t>of employee exit</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9025988"/>
                  </a:ext>
                </a:extLst>
              </a:tr>
            </a:tbl>
          </a:graphicData>
        </a:graphic>
      </p:graphicFrame>
    </p:spTree>
    <p:extLst>
      <p:ext uri="{BB962C8B-B14F-4D97-AF65-F5344CB8AC3E}">
        <p14:creationId xmlns:p14="http://schemas.microsoft.com/office/powerpoint/2010/main" val="1879354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E85-CCCD-13CD-48B4-F468583E754D}"/>
              </a:ext>
            </a:extLst>
          </p:cNvPr>
          <p:cNvSpPr>
            <a:spLocks noGrp="1"/>
          </p:cNvSpPr>
          <p:nvPr>
            <p:ph type="title"/>
          </p:nvPr>
        </p:nvSpPr>
        <p:spPr>
          <a:xfrm>
            <a:off x="685799" y="261257"/>
            <a:ext cx="10131425" cy="936172"/>
          </a:xfrm>
        </p:spPr>
        <p:txBody>
          <a:bodyPr>
            <a:normAutofit fontScale="90000"/>
          </a:bodyPr>
          <a:lstStyle/>
          <a:p>
            <a:pPr>
              <a:lnSpc>
                <a:spcPct val="115000"/>
              </a:lnSpc>
              <a:spcAft>
                <a:spcPts val="1000"/>
              </a:spcAft>
            </a:pP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graphicFrame>
        <p:nvGraphicFramePr>
          <p:cNvPr id="3" name="Table 2">
            <a:extLst>
              <a:ext uri="{FF2B5EF4-FFF2-40B4-BE49-F238E27FC236}">
                <a16:creationId xmlns:a16="http://schemas.microsoft.com/office/drawing/2014/main" id="{48202FB4-160B-BAFA-A35F-139A31A2FD5B}"/>
              </a:ext>
            </a:extLst>
          </p:cNvPr>
          <p:cNvGraphicFramePr>
            <a:graphicFrameLocks noGrp="1"/>
          </p:cNvGraphicFramePr>
          <p:nvPr>
            <p:extLst>
              <p:ext uri="{D42A27DB-BD31-4B8C-83A1-F6EECF244321}">
                <p14:modId xmlns:p14="http://schemas.microsoft.com/office/powerpoint/2010/main" val="3741329754"/>
              </p:ext>
            </p:extLst>
          </p:nvPr>
        </p:nvGraphicFramePr>
        <p:xfrm>
          <a:off x="403412" y="1075764"/>
          <a:ext cx="11447928" cy="5782236"/>
        </p:xfrm>
        <a:graphic>
          <a:graphicData uri="http://schemas.openxmlformats.org/drawingml/2006/table">
            <a:tbl>
              <a:tblPr firstRow="1" firstCol="1" bandRow="1">
                <a:tableStyleId>{5C22544A-7EE6-4342-B048-85BDC9FD1C3A}</a:tableStyleId>
              </a:tblPr>
              <a:tblGrid>
                <a:gridCol w="2026823">
                  <a:extLst>
                    <a:ext uri="{9D8B030D-6E8A-4147-A177-3AD203B41FA5}">
                      <a16:colId xmlns:a16="http://schemas.microsoft.com/office/drawing/2014/main" val="3980485006"/>
                    </a:ext>
                  </a:extLst>
                </a:gridCol>
                <a:gridCol w="2037887">
                  <a:extLst>
                    <a:ext uri="{9D8B030D-6E8A-4147-A177-3AD203B41FA5}">
                      <a16:colId xmlns:a16="http://schemas.microsoft.com/office/drawing/2014/main" val="674230941"/>
                    </a:ext>
                  </a:extLst>
                </a:gridCol>
                <a:gridCol w="2037887">
                  <a:extLst>
                    <a:ext uri="{9D8B030D-6E8A-4147-A177-3AD203B41FA5}">
                      <a16:colId xmlns:a16="http://schemas.microsoft.com/office/drawing/2014/main" val="2425616202"/>
                    </a:ext>
                  </a:extLst>
                </a:gridCol>
                <a:gridCol w="2037887">
                  <a:extLst>
                    <a:ext uri="{9D8B030D-6E8A-4147-A177-3AD203B41FA5}">
                      <a16:colId xmlns:a16="http://schemas.microsoft.com/office/drawing/2014/main" val="2703130741"/>
                    </a:ext>
                  </a:extLst>
                </a:gridCol>
                <a:gridCol w="3307444">
                  <a:extLst>
                    <a:ext uri="{9D8B030D-6E8A-4147-A177-3AD203B41FA5}">
                      <a16:colId xmlns:a16="http://schemas.microsoft.com/office/drawing/2014/main" val="2909902139"/>
                    </a:ext>
                  </a:extLst>
                </a:gridCol>
              </a:tblGrid>
              <a:tr h="333076">
                <a:tc>
                  <a:txBody>
                    <a:bodyPr/>
                    <a:lstStyle/>
                    <a:p>
                      <a:pPr>
                        <a:lnSpc>
                          <a:spcPct val="115000"/>
                        </a:lnSpc>
                        <a:spcAft>
                          <a:spcPts val="1000"/>
                        </a:spcAft>
                      </a:pPr>
                      <a:r>
                        <a:rPr lang="en-US" sz="1800" b="1" kern="100" dirty="0">
                          <a:effectLst/>
                        </a:rPr>
                        <a:t>Field 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Data type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Size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Constrains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Purpose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extLst>
                  <a:ext uri="{0D108BD9-81ED-4DB2-BD59-A6C34878D82A}">
                    <a16:rowId xmlns:a16="http://schemas.microsoft.com/office/drawing/2014/main" val="3133640940"/>
                  </a:ext>
                </a:extLst>
              </a:tr>
              <a:tr h="647941">
                <a:tc>
                  <a:txBody>
                    <a:bodyPr/>
                    <a:lstStyle/>
                    <a:p>
                      <a:pPr>
                        <a:lnSpc>
                          <a:spcPct val="115000"/>
                        </a:lnSpc>
                        <a:spcAft>
                          <a:spcPts val="1000"/>
                        </a:spcAft>
                      </a:pPr>
                      <a:r>
                        <a:rPr lang="en-US" sz="1800" b="1" kern="100" dirty="0">
                          <a:effectLst/>
                        </a:rPr>
                        <a:t>att_request_id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Integer</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5</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Primary key</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To uniquely identified request id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extLst>
                  <a:ext uri="{0D108BD9-81ED-4DB2-BD59-A6C34878D82A}">
                    <a16:rowId xmlns:a16="http://schemas.microsoft.com/office/drawing/2014/main" val="3820199266"/>
                  </a:ext>
                </a:extLst>
              </a:tr>
              <a:tr h="333076">
                <a:tc>
                  <a:txBody>
                    <a:bodyPr/>
                    <a:lstStyle/>
                    <a:p>
                      <a:pPr>
                        <a:lnSpc>
                          <a:spcPct val="115000"/>
                        </a:lnSpc>
                        <a:spcAft>
                          <a:spcPts val="1000"/>
                        </a:spcAft>
                      </a:pPr>
                      <a:r>
                        <a:rPr lang="en-US" sz="1800" b="1" kern="100" dirty="0">
                          <a:effectLst/>
                        </a:rPr>
                        <a:t>emp_id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Integer</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5</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Foreign key</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To Store the id of employee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extLst>
                  <a:ext uri="{0D108BD9-81ED-4DB2-BD59-A6C34878D82A}">
                    <a16:rowId xmlns:a16="http://schemas.microsoft.com/office/drawing/2014/main" val="569043144"/>
                  </a:ext>
                </a:extLst>
              </a:tr>
              <a:tr h="647941">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att_date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To Store the attendance employee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extLst>
                  <a:ext uri="{0D108BD9-81ED-4DB2-BD59-A6C34878D82A}">
                    <a16:rowId xmlns:a16="http://schemas.microsoft.com/office/drawing/2014/main" val="3158989101"/>
                  </a:ext>
                </a:extLst>
              </a:tr>
              <a:tr h="782314">
                <a:tc>
                  <a:txBody>
                    <a:bodyPr/>
                    <a:lstStyle/>
                    <a:p>
                      <a:pPr>
                        <a:lnSpc>
                          <a:spcPct val="115000"/>
                        </a:lnSpc>
                        <a:spcAft>
                          <a:spcPts val="1000"/>
                        </a:spcAft>
                      </a:pPr>
                      <a:r>
                        <a:rPr lang="en-US" sz="1800" b="1" kern="100" dirty="0">
                          <a:effectLst/>
                        </a:rPr>
                        <a:t>in_time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time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To store the time</a:t>
                      </a:r>
                      <a:endParaRPr lang="en-IN" sz="1800" b="1" kern="100" dirty="0">
                        <a:effectLst/>
                      </a:endParaRPr>
                    </a:p>
                    <a:p>
                      <a:pPr>
                        <a:lnSpc>
                          <a:spcPct val="115000"/>
                        </a:lnSpc>
                        <a:spcAft>
                          <a:spcPts val="1000"/>
                        </a:spcAft>
                      </a:pPr>
                      <a:r>
                        <a:rPr lang="en-US" sz="1800" b="1" kern="100" dirty="0">
                          <a:effectLst/>
                        </a:rPr>
                        <a:t>of employee Enter</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extLst>
                  <a:ext uri="{0D108BD9-81ED-4DB2-BD59-A6C34878D82A}">
                    <a16:rowId xmlns:a16="http://schemas.microsoft.com/office/drawing/2014/main" val="1952237638"/>
                  </a:ext>
                </a:extLst>
              </a:tr>
              <a:tr h="782314">
                <a:tc>
                  <a:txBody>
                    <a:bodyPr/>
                    <a:lstStyle/>
                    <a:p>
                      <a:pPr>
                        <a:lnSpc>
                          <a:spcPct val="115000"/>
                        </a:lnSpc>
                        <a:spcAft>
                          <a:spcPts val="1000"/>
                        </a:spcAft>
                      </a:pPr>
                      <a:r>
                        <a:rPr lang="en-US" sz="1800" b="1" kern="100" dirty="0">
                          <a:effectLst/>
                        </a:rPr>
                        <a:t>out_time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time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To store the time</a:t>
                      </a:r>
                      <a:endParaRPr lang="en-IN" sz="1800" b="1" kern="100" dirty="0">
                        <a:effectLst/>
                      </a:endParaRPr>
                    </a:p>
                    <a:p>
                      <a:pPr>
                        <a:lnSpc>
                          <a:spcPct val="115000"/>
                        </a:lnSpc>
                        <a:spcAft>
                          <a:spcPts val="1000"/>
                        </a:spcAft>
                      </a:pPr>
                      <a:r>
                        <a:rPr lang="en-US" sz="1800" b="1" kern="100" dirty="0">
                          <a:effectLst/>
                        </a:rPr>
                        <a:t>of employee exit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extLst>
                  <a:ext uri="{0D108BD9-81ED-4DB2-BD59-A6C34878D82A}">
                    <a16:rowId xmlns:a16="http://schemas.microsoft.com/office/drawing/2014/main" val="4113752648"/>
                  </a:ext>
                </a:extLst>
              </a:tr>
              <a:tr h="751858">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request_type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varchar</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30</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New request,</a:t>
                      </a:r>
                    </a:p>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Change request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extLst>
                  <a:ext uri="{0D108BD9-81ED-4DB2-BD59-A6C34878D82A}">
                    <a16:rowId xmlns:a16="http://schemas.microsoft.com/office/drawing/2014/main" val="3972516707"/>
                  </a:ext>
                </a:extLst>
              </a:tr>
              <a:tr h="751858">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status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varchar</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20</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Default pending</a:t>
                      </a:r>
                    </a:p>
                    <a:p>
                      <a:pPr>
                        <a:lnSpc>
                          <a:spcPct val="115000"/>
                        </a:lnSpc>
                        <a:spcAft>
                          <a:spcPts val="1000"/>
                        </a:spcAft>
                      </a:pP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Approved, Reject, pending</a:t>
                      </a:r>
                    </a:p>
                  </a:txBody>
                  <a:tcPr marL="70659" marR="70659" marT="0" marB="0"/>
                </a:tc>
                <a:extLst>
                  <a:ext uri="{0D108BD9-81ED-4DB2-BD59-A6C34878D82A}">
                    <a16:rowId xmlns:a16="http://schemas.microsoft.com/office/drawing/2014/main" val="3534109548"/>
                  </a:ext>
                </a:extLst>
              </a:tr>
              <a:tr h="751858">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Reason</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Text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200</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Default null</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0659" marR="70659" marT="0" marB="0"/>
                </a:tc>
                <a:tc>
                  <a:txBody>
                    <a:bodyPr/>
                    <a:lstStyle/>
                    <a:p>
                      <a:pPr>
                        <a:lnSpc>
                          <a:spcPct val="115000"/>
                        </a:lnSpc>
                        <a:spcAft>
                          <a:spcPts val="1000"/>
                        </a:spcAft>
                      </a:pPr>
                      <a:r>
                        <a:rPr lang="en-US" sz="1800" b="1" kern="100" dirty="0">
                          <a:effectLst/>
                        </a:rPr>
                        <a:t>To store reason Employee</a:t>
                      </a:r>
                    </a:p>
                    <a:p>
                      <a:pPr>
                        <a:lnSpc>
                          <a:spcPct val="115000"/>
                        </a:lnSpc>
                        <a:spcAft>
                          <a:spcPts val="1000"/>
                        </a:spcAft>
                      </a:pPr>
                      <a:r>
                        <a:rPr lang="en-US" sz="1800" b="1" kern="100" dirty="0">
                          <a:effectLst/>
                        </a:rPr>
                        <a:t>apsent</a:t>
                      </a:r>
                    </a:p>
                  </a:txBody>
                  <a:tcPr marL="70659" marR="70659" marT="0" marB="0"/>
                </a:tc>
                <a:extLst>
                  <a:ext uri="{0D108BD9-81ED-4DB2-BD59-A6C34878D82A}">
                    <a16:rowId xmlns:a16="http://schemas.microsoft.com/office/drawing/2014/main" val="305941307"/>
                  </a:ext>
                </a:extLst>
              </a:tr>
            </a:tbl>
          </a:graphicData>
        </a:graphic>
      </p:graphicFrame>
      <p:sp>
        <p:nvSpPr>
          <p:cNvPr id="5" name="TextBox 4">
            <a:extLst>
              <a:ext uri="{FF2B5EF4-FFF2-40B4-BE49-F238E27FC236}">
                <a16:creationId xmlns:a16="http://schemas.microsoft.com/office/drawing/2014/main" id="{BDF1972C-73F1-CF53-9242-8676ACFDF17B}"/>
              </a:ext>
            </a:extLst>
          </p:cNvPr>
          <p:cNvSpPr txBox="1"/>
          <p:nvPr/>
        </p:nvSpPr>
        <p:spPr>
          <a:xfrm>
            <a:off x="403412" y="261257"/>
            <a:ext cx="11447928" cy="646331"/>
          </a:xfrm>
          <a:prstGeom prst="rect">
            <a:avLst/>
          </a:prstGeom>
          <a:noFill/>
        </p:spPr>
        <p:txBody>
          <a:bodyPr wrap="square" rtlCol="0">
            <a:spAutoFit/>
          </a:bodyPr>
          <a:lstStyle/>
          <a:p>
            <a:pPr marL="285750" indent="-285750">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Table name: Attendance Request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56952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DD6F-EA54-C5E3-C1DC-D479C22E721B}"/>
              </a:ext>
            </a:extLst>
          </p:cNvPr>
          <p:cNvSpPr>
            <a:spLocks noGrp="1"/>
          </p:cNvSpPr>
          <p:nvPr>
            <p:ph type="title"/>
          </p:nvPr>
        </p:nvSpPr>
        <p:spPr>
          <a:xfrm>
            <a:off x="685801" y="1"/>
            <a:ext cx="10131425" cy="1295399"/>
          </a:xfrm>
        </p:spPr>
        <p:txBody>
          <a:bodyPr/>
          <a:lstStyle/>
          <a:p>
            <a:pPr marL="571500" indent="-571500">
              <a:buFont typeface="Wingdings" panose="05000000000000000000" pitchFamily="2" charset="2"/>
              <a:buChar char="q"/>
            </a:pPr>
            <a:r>
              <a:rPr lang="en-IN" sz="3600" b="0" i="0" u="none" strike="noStrike" baseline="0" dirty="0">
                <a:latin typeface="Times New Roman" panose="02020603050405020304" pitchFamily="18" charset="0"/>
                <a:cs typeface="Times New Roman" panose="02020603050405020304" pitchFamily="18" charset="0"/>
              </a:rPr>
              <a:t>Table of Content</a:t>
            </a:r>
            <a:endParaRPr lang="en-IN" dirty="0"/>
          </a:p>
        </p:txBody>
      </p:sp>
      <p:sp>
        <p:nvSpPr>
          <p:cNvPr id="3" name="Content Placeholder 2">
            <a:extLst>
              <a:ext uri="{FF2B5EF4-FFF2-40B4-BE49-F238E27FC236}">
                <a16:creationId xmlns:a16="http://schemas.microsoft.com/office/drawing/2014/main" id="{258E41DD-3620-F18A-00E7-4ACF6A7CBD09}"/>
              </a:ext>
            </a:extLst>
          </p:cNvPr>
          <p:cNvSpPr>
            <a:spLocks noGrp="1"/>
          </p:cNvSpPr>
          <p:nvPr>
            <p:ph idx="1"/>
          </p:nvPr>
        </p:nvSpPr>
        <p:spPr>
          <a:xfrm>
            <a:off x="685801" y="1004047"/>
            <a:ext cx="10131425" cy="5468471"/>
          </a:xfrm>
        </p:spPr>
        <p:txBody>
          <a:bodyPr>
            <a:normAutofit fontScale="92500" lnSpcReduction="20000"/>
          </a:bodyPr>
          <a:lstStyle/>
          <a:p>
            <a:r>
              <a:rPr lang="en-US" sz="2000" dirty="0"/>
              <a:t>Introduction</a:t>
            </a:r>
          </a:p>
          <a:p>
            <a:r>
              <a:rPr lang="en-US" sz="2000" dirty="0"/>
              <a:t>Objective</a:t>
            </a:r>
          </a:p>
          <a:p>
            <a:pPr algn="l"/>
            <a:r>
              <a:rPr lang="en-IN" sz="2000" b="0" i="0" u="none" strike="noStrike" baseline="0" dirty="0">
                <a:latin typeface="Times New Roman" panose="02020603050405020304" pitchFamily="18" charset="0"/>
                <a:cs typeface="Times New Roman" panose="02020603050405020304" pitchFamily="18" charset="0"/>
              </a:rPr>
              <a:t>Operating Environment</a:t>
            </a:r>
          </a:p>
          <a:p>
            <a:r>
              <a:rPr lang="en-IN" sz="2000" dirty="0">
                <a:latin typeface="Times New Roman" panose="02020603050405020304" pitchFamily="18" charset="0"/>
                <a:cs typeface="Times New Roman" panose="02020603050405020304" pitchFamily="18" charset="0"/>
              </a:rPr>
              <a:t>Existing System</a:t>
            </a:r>
          </a:p>
          <a:p>
            <a:r>
              <a:rPr lang="en-IN" sz="2000" b="0" i="0" u="none" strike="noStrike" baseline="0" dirty="0">
                <a:latin typeface="Times New Roman" panose="02020603050405020304" pitchFamily="18" charset="0"/>
                <a:cs typeface="Times New Roman" panose="02020603050405020304" pitchFamily="18" charset="0"/>
              </a:rPr>
              <a:t>Advantages of proposed System</a:t>
            </a:r>
          </a:p>
          <a:p>
            <a:r>
              <a:rPr lang="en-IN" sz="2000" b="0" i="0" u="none" strike="noStrike" baseline="0" dirty="0">
                <a:latin typeface="Times New Roman" panose="02020603050405020304" pitchFamily="18" charset="0"/>
                <a:cs typeface="Times New Roman" panose="02020603050405020304" pitchFamily="18" charset="0"/>
              </a:rPr>
              <a:t>UML Diagrams :-</a:t>
            </a:r>
          </a:p>
          <a:p>
            <a:pPr lvl="1"/>
            <a:r>
              <a:rPr lang="en-US" sz="2000" dirty="0"/>
              <a:t>Use case Diagram</a:t>
            </a:r>
          </a:p>
          <a:p>
            <a:pPr lvl="1"/>
            <a:r>
              <a:rPr lang="en-US" sz="2000" dirty="0"/>
              <a:t>Class Diagram</a:t>
            </a:r>
          </a:p>
          <a:p>
            <a:pPr lvl="1"/>
            <a:r>
              <a:rPr lang="en-US" sz="2000" dirty="0"/>
              <a:t>Activity Diagram</a:t>
            </a:r>
          </a:p>
          <a:p>
            <a:pPr lvl="1"/>
            <a:r>
              <a:rPr lang="en-US" sz="2000" dirty="0"/>
              <a:t>Sequence Diagram</a:t>
            </a:r>
          </a:p>
          <a:p>
            <a:r>
              <a:rPr lang="en-IN" sz="2000" b="0" i="0" u="none" strike="noStrike" baseline="0" dirty="0">
                <a:latin typeface="Times New Roman" panose="02020603050405020304" pitchFamily="18" charset="0"/>
                <a:cs typeface="Times New Roman" panose="02020603050405020304" pitchFamily="18" charset="0"/>
              </a:rPr>
              <a:t>Data Dictionary</a:t>
            </a:r>
            <a:endParaRPr lang="en-US" sz="2000" dirty="0"/>
          </a:p>
          <a:p>
            <a:r>
              <a:rPr lang="en-US" sz="2000" dirty="0"/>
              <a:t>Screen shorts</a:t>
            </a:r>
          </a:p>
          <a:p>
            <a:r>
              <a:rPr lang="en-US" sz="2000"/>
              <a:t>Test </a:t>
            </a:r>
            <a:r>
              <a:rPr lang="en-US" sz="2000" dirty="0"/>
              <a:t>cases</a:t>
            </a:r>
          </a:p>
          <a:p>
            <a:r>
              <a:rPr lang="en-IN" sz="2000" dirty="0"/>
              <a:t>Future Enhancement</a:t>
            </a:r>
            <a:endParaRPr lang="en-US" sz="2000" dirty="0"/>
          </a:p>
          <a:p>
            <a:r>
              <a:rPr lang="en-IN" sz="2000" b="0" i="0" u="none" strike="noStrike" baseline="0" dirty="0">
                <a:latin typeface="Times New Roman" panose="02020603050405020304" pitchFamily="18" charset="0"/>
                <a:cs typeface="Times New Roman" panose="02020603050405020304" pitchFamily="18" charset="0"/>
              </a:rPr>
              <a:t>Limitations of Existing System</a:t>
            </a:r>
          </a:p>
        </p:txBody>
      </p:sp>
    </p:spTree>
    <p:extLst>
      <p:ext uri="{BB962C8B-B14F-4D97-AF65-F5344CB8AC3E}">
        <p14:creationId xmlns:p14="http://schemas.microsoft.com/office/powerpoint/2010/main" val="28217490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D1E85-CCCD-13CD-48B4-F468583E754D}"/>
              </a:ext>
            </a:extLst>
          </p:cNvPr>
          <p:cNvSpPr>
            <a:spLocks noGrp="1"/>
          </p:cNvSpPr>
          <p:nvPr>
            <p:ph type="title"/>
          </p:nvPr>
        </p:nvSpPr>
        <p:spPr>
          <a:xfrm>
            <a:off x="685799" y="261257"/>
            <a:ext cx="10131425" cy="936172"/>
          </a:xfrm>
        </p:spPr>
        <p:txBody>
          <a:bodyPr>
            <a:normAutofit fontScale="90000"/>
          </a:bodyPr>
          <a:lstStyle/>
          <a:p>
            <a:pPr>
              <a:lnSpc>
                <a:spcPct val="115000"/>
              </a:lnSpc>
              <a:spcAft>
                <a:spcPts val="1000"/>
              </a:spcAft>
            </a:pPr>
            <a:br>
              <a:rPr lang="en-IN"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graphicFrame>
        <p:nvGraphicFramePr>
          <p:cNvPr id="3" name="Table 2">
            <a:extLst>
              <a:ext uri="{FF2B5EF4-FFF2-40B4-BE49-F238E27FC236}">
                <a16:creationId xmlns:a16="http://schemas.microsoft.com/office/drawing/2014/main" id="{48202FB4-160B-BAFA-A35F-139A31A2FD5B}"/>
              </a:ext>
            </a:extLst>
          </p:cNvPr>
          <p:cNvGraphicFramePr>
            <a:graphicFrameLocks noGrp="1"/>
          </p:cNvGraphicFramePr>
          <p:nvPr>
            <p:extLst>
              <p:ext uri="{D42A27DB-BD31-4B8C-83A1-F6EECF244321}">
                <p14:modId xmlns:p14="http://schemas.microsoft.com/office/powerpoint/2010/main" val="1573882687"/>
              </p:ext>
            </p:extLst>
          </p:nvPr>
        </p:nvGraphicFramePr>
        <p:xfrm>
          <a:off x="479611" y="1099457"/>
          <a:ext cx="11183471" cy="5390989"/>
        </p:xfrm>
        <a:graphic>
          <a:graphicData uri="http://schemas.openxmlformats.org/drawingml/2006/table">
            <a:tbl>
              <a:tblPr firstRow="1" firstCol="1" bandRow="1">
                <a:tableStyleId>{5C22544A-7EE6-4342-B048-85BDC9FD1C3A}</a:tableStyleId>
              </a:tblPr>
              <a:tblGrid>
                <a:gridCol w="1980003">
                  <a:extLst>
                    <a:ext uri="{9D8B030D-6E8A-4147-A177-3AD203B41FA5}">
                      <a16:colId xmlns:a16="http://schemas.microsoft.com/office/drawing/2014/main" val="3980485006"/>
                    </a:ext>
                  </a:extLst>
                </a:gridCol>
                <a:gridCol w="1990810">
                  <a:extLst>
                    <a:ext uri="{9D8B030D-6E8A-4147-A177-3AD203B41FA5}">
                      <a16:colId xmlns:a16="http://schemas.microsoft.com/office/drawing/2014/main" val="674230941"/>
                    </a:ext>
                  </a:extLst>
                </a:gridCol>
                <a:gridCol w="1990810">
                  <a:extLst>
                    <a:ext uri="{9D8B030D-6E8A-4147-A177-3AD203B41FA5}">
                      <a16:colId xmlns:a16="http://schemas.microsoft.com/office/drawing/2014/main" val="2425616202"/>
                    </a:ext>
                  </a:extLst>
                </a:gridCol>
                <a:gridCol w="1990810">
                  <a:extLst>
                    <a:ext uri="{9D8B030D-6E8A-4147-A177-3AD203B41FA5}">
                      <a16:colId xmlns:a16="http://schemas.microsoft.com/office/drawing/2014/main" val="2703130741"/>
                    </a:ext>
                  </a:extLst>
                </a:gridCol>
                <a:gridCol w="3231038">
                  <a:extLst>
                    <a:ext uri="{9D8B030D-6E8A-4147-A177-3AD203B41FA5}">
                      <a16:colId xmlns:a16="http://schemas.microsoft.com/office/drawing/2014/main" val="2909902139"/>
                    </a:ext>
                  </a:extLst>
                </a:gridCol>
              </a:tblGrid>
              <a:tr h="422762">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Field 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Data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Size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Constrains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Purpose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33640940"/>
                  </a:ext>
                </a:extLst>
              </a:tr>
              <a:tr h="422762">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leave_id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Primary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uniquely identified leave 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20199266"/>
                  </a:ext>
                </a:extLst>
              </a:tr>
              <a:tr h="422762">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leavetype_id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Foreign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the id of leave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9043144"/>
                  </a:ext>
                </a:extLst>
              </a:tr>
              <a:tr h="422762">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emp_id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Foreign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the id of employee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58989101"/>
                  </a:ext>
                </a:extLst>
              </a:tr>
              <a:tr h="731937">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from</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Default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store the date of leave start date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2237638"/>
                  </a:ext>
                </a:extLst>
              </a:tr>
              <a:tr h="731937">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Default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store the date of leave end date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3752648"/>
                  </a:ext>
                </a:extLst>
              </a:tr>
              <a:tr h="731937">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num_of_days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10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Default 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the total</a:t>
                      </a:r>
                      <a:r>
                        <a:rPr lang="en-IN" sz="1600" b="1" kern="100" dirty="0">
                          <a:effectLst/>
                          <a:latin typeface="Times New Roman" panose="02020603050405020304" pitchFamily="18" charset="0"/>
                          <a:cs typeface="Times New Roman" panose="02020603050405020304" pitchFamily="18" charset="0"/>
                        </a:rPr>
                        <a:t>  </a:t>
                      </a:r>
                      <a:r>
                        <a:rPr lang="en-US" sz="1600" b="1" kern="100" dirty="0">
                          <a:effectLst/>
                          <a:latin typeface="Times New Roman" panose="02020603050405020304" pitchFamily="18" charset="0"/>
                          <a:cs typeface="Times New Roman" panose="02020603050405020304" pitchFamily="18" charset="0"/>
                        </a:rPr>
                        <a:t>Number of leave days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2516707"/>
                  </a:ext>
                </a:extLst>
              </a:tr>
              <a:tr h="731937">
                <a:tc>
                  <a:txBody>
                    <a:bodyPr/>
                    <a:lstStyle/>
                    <a:p>
                      <a:pPr>
                        <a:lnSpc>
                          <a:spcPct val="115000"/>
                        </a:lnSpc>
                        <a:spcAft>
                          <a:spcPts val="1000"/>
                        </a:spcAft>
                      </a:pP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4109548"/>
                  </a:ext>
                </a:extLst>
              </a:tr>
              <a:tr h="772193">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description</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200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Default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description about leave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5941307"/>
                  </a:ext>
                </a:extLst>
              </a:tr>
            </a:tbl>
          </a:graphicData>
        </a:graphic>
      </p:graphicFrame>
    </p:spTree>
    <p:extLst>
      <p:ext uri="{BB962C8B-B14F-4D97-AF65-F5344CB8AC3E}">
        <p14:creationId xmlns:p14="http://schemas.microsoft.com/office/powerpoint/2010/main" val="2778163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188042-377A-CF70-75EF-72415CC4487E}"/>
              </a:ext>
            </a:extLst>
          </p:cNvPr>
          <p:cNvSpPr>
            <a:spLocks noGrp="1"/>
          </p:cNvSpPr>
          <p:nvPr>
            <p:ph type="title"/>
          </p:nvPr>
        </p:nvSpPr>
        <p:spPr/>
        <p:txBody>
          <a:bodyPr>
            <a:normAutofit/>
          </a:bodyPr>
          <a:lstStyle/>
          <a:p>
            <a:r>
              <a:rPr lang="en-US" dirty="0"/>
              <a:t>.</a:t>
            </a:r>
            <a:endParaRPr lang="en-IN" dirty="0"/>
          </a:p>
        </p:txBody>
      </p:sp>
      <p:sp>
        <p:nvSpPr>
          <p:cNvPr id="5" name="Content Placeholder 4">
            <a:extLst>
              <a:ext uri="{FF2B5EF4-FFF2-40B4-BE49-F238E27FC236}">
                <a16:creationId xmlns:a16="http://schemas.microsoft.com/office/drawing/2014/main" id="{2D098070-7636-CF63-3A5E-6CBB1BF2030B}"/>
              </a:ext>
            </a:extLst>
          </p:cNvPr>
          <p:cNvSpPr>
            <a:spLocks noGrp="1"/>
          </p:cNvSpPr>
          <p:nvPr>
            <p:ph idx="4294967295"/>
          </p:nvPr>
        </p:nvSpPr>
        <p:spPr>
          <a:xfrm>
            <a:off x="295834" y="609600"/>
            <a:ext cx="11430001" cy="1006475"/>
          </a:xfrm>
        </p:spPr>
        <p:txBody>
          <a:bodyPr/>
          <a:lstStyle/>
          <a:p>
            <a:pPr>
              <a:lnSpc>
                <a:spcPct val="115000"/>
              </a:lnSpc>
              <a:spcAft>
                <a:spcPts val="10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Table name: Leave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Table purpose: to store the details about Leave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graphicFrame>
        <p:nvGraphicFramePr>
          <p:cNvPr id="6" name="Table 5">
            <a:extLst>
              <a:ext uri="{FF2B5EF4-FFF2-40B4-BE49-F238E27FC236}">
                <a16:creationId xmlns:a16="http://schemas.microsoft.com/office/drawing/2014/main" id="{B776ECA0-28ED-3E9B-3B6E-7D9CA4EA3304}"/>
              </a:ext>
            </a:extLst>
          </p:cNvPr>
          <p:cNvGraphicFramePr>
            <a:graphicFrameLocks noGrp="1"/>
          </p:cNvGraphicFramePr>
          <p:nvPr>
            <p:extLst>
              <p:ext uri="{D42A27DB-BD31-4B8C-83A1-F6EECF244321}">
                <p14:modId xmlns:p14="http://schemas.microsoft.com/office/powerpoint/2010/main" val="222209233"/>
              </p:ext>
            </p:extLst>
          </p:nvPr>
        </p:nvGraphicFramePr>
        <p:xfrm>
          <a:off x="295835" y="1391479"/>
          <a:ext cx="11430001" cy="5197581"/>
        </p:xfrm>
        <a:graphic>
          <a:graphicData uri="http://schemas.openxmlformats.org/drawingml/2006/table">
            <a:tbl>
              <a:tblPr firstRow="1" firstCol="1" bandRow="1">
                <a:tableStyleId>{5C22544A-7EE6-4342-B048-85BDC9FD1C3A}</a:tableStyleId>
              </a:tblPr>
              <a:tblGrid>
                <a:gridCol w="2297796">
                  <a:extLst>
                    <a:ext uri="{9D8B030D-6E8A-4147-A177-3AD203B41FA5}">
                      <a16:colId xmlns:a16="http://schemas.microsoft.com/office/drawing/2014/main" val="2528937983"/>
                    </a:ext>
                  </a:extLst>
                </a:gridCol>
                <a:gridCol w="2251748">
                  <a:extLst>
                    <a:ext uri="{9D8B030D-6E8A-4147-A177-3AD203B41FA5}">
                      <a16:colId xmlns:a16="http://schemas.microsoft.com/office/drawing/2014/main" val="3866226882"/>
                    </a:ext>
                  </a:extLst>
                </a:gridCol>
                <a:gridCol w="2251748">
                  <a:extLst>
                    <a:ext uri="{9D8B030D-6E8A-4147-A177-3AD203B41FA5}">
                      <a16:colId xmlns:a16="http://schemas.microsoft.com/office/drawing/2014/main" val="1634381682"/>
                    </a:ext>
                  </a:extLst>
                </a:gridCol>
                <a:gridCol w="2251748">
                  <a:extLst>
                    <a:ext uri="{9D8B030D-6E8A-4147-A177-3AD203B41FA5}">
                      <a16:colId xmlns:a16="http://schemas.microsoft.com/office/drawing/2014/main" val="1535400531"/>
                    </a:ext>
                  </a:extLst>
                </a:gridCol>
                <a:gridCol w="2376961">
                  <a:extLst>
                    <a:ext uri="{9D8B030D-6E8A-4147-A177-3AD203B41FA5}">
                      <a16:colId xmlns:a16="http://schemas.microsoft.com/office/drawing/2014/main" val="383434153"/>
                    </a:ext>
                  </a:extLst>
                </a:gridCol>
              </a:tblGrid>
              <a:tr h="479141">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Field 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Data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Size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Constrains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Purpose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6061909"/>
                  </a:ext>
                </a:extLst>
              </a:tr>
              <a:tr h="1280539">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Leavetype_id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Primary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uniquely identify</a:t>
                      </a:r>
                      <a:endParaRPr lang="en-IN" sz="1600" b="1" kern="1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Leavetype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14109142"/>
                  </a:ext>
                </a:extLst>
              </a:tr>
              <a:tr h="3437901">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Leavetype_name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30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Not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Sick leave,</a:t>
                      </a:r>
                      <a:endParaRPr lang="en-IN" sz="1600" b="1" kern="1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Paid leave,</a:t>
                      </a:r>
                      <a:endParaRPr lang="en-IN" sz="1600" b="1" kern="1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Leave without pay,</a:t>
                      </a:r>
                      <a:endParaRPr lang="en-IN" sz="1600" b="1" kern="100" dirty="0">
                        <a:effectLst/>
                        <a:latin typeface="Times New Roman" panose="02020603050405020304" pitchFamily="18" charset="0"/>
                        <a:cs typeface="Times New Roman" panose="02020603050405020304" pitchFamily="18" charset="0"/>
                      </a:endParaRPr>
                    </a:p>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Maternity leave,</a:t>
                      </a:r>
                    </a:p>
                    <a:p>
                      <a:pPr>
                        <a:lnSpc>
                          <a:spcPct val="115000"/>
                        </a:lnSpc>
                        <a:spcAft>
                          <a:spcPts val="10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Paternity leave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534278"/>
                  </a:ext>
                </a:extLst>
              </a:tr>
            </a:tbl>
          </a:graphicData>
        </a:graphic>
      </p:graphicFrame>
    </p:spTree>
    <p:extLst>
      <p:ext uri="{BB962C8B-B14F-4D97-AF65-F5344CB8AC3E}">
        <p14:creationId xmlns:p14="http://schemas.microsoft.com/office/powerpoint/2010/main" val="726206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188042-377A-CF70-75EF-72415CC4487E}"/>
              </a:ext>
            </a:extLst>
          </p:cNvPr>
          <p:cNvSpPr>
            <a:spLocks noGrp="1"/>
          </p:cNvSpPr>
          <p:nvPr>
            <p:ph type="title"/>
          </p:nvPr>
        </p:nvSpPr>
        <p:spPr/>
        <p:txBody>
          <a:bodyPr>
            <a:normAutofit/>
          </a:bodyPr>
          <a:lstStyle/>
          <a:p>
            <a:r>
              <a:rPr lang="en-US" dirty="0"/>
              <a:t>.</a:t>
            </a:r>
            <a:endParaRPr lang="en-IN" dirty="0"/>
          </a:p>
        </p:txBody>
      </p:sp>
      <p:sp>
        <p:nvSpPr>
          <p:cNvPr id="5" name="Content Placeholder 4">
            <a:extLst>
              <a:ext uri="{FF2B5EF4-FFF2-40B4-BE49-F238E27FC236}">
                <a16:creationId xmlns:a16="http://schemas.microsoft.com/office/drawing/2014/main" id="{2D098070-7636-CF63-3A5E-6CBB1BF2030B}"/>
              </a:ext>
            </a:extLst>
          </p:cNvPr>
          <p:cNvSpPr>
            <a:spLocks noGrp="1"/>
          </p:cNvSpPr>
          <p:nvPr>
            <p:ph idx="4294967295"/>
          </p:nvPr>
        </p:nvSpPr>
        <p:spPr>
          <a:xfrm>
            <a:off x="369454" y="273050"/>
            <a:ext cx="11434619" cy="928688"/>
          </a:xfrm>
        </p:spPr>
        <p:txBody>
          <a:bodyPr>
            <a:normAutofit fontScale="25000" lnSpcReduction="20000"/>
          </a:bodyPr>
          <a:lstStyle/>
          <a:p>
            <a:pPr>
              <a:lnSpc>
                <a:spcPct val="115000"/>
              </a:lnSpc>
              <a:spcAft>
                <a:spcPts val="1000"/>
              </a:spcAft>
            </a:pPr>
            <a:r>
              <a:rPr lang="en-US" sz="6400" kern="100" dirty="0">
                <a:effectLst/>
                <a:latin typeface="Calibri" panose="020F0502020204030204" pitchFamily="34" charset="0"/>
                <a:ea typeface="Calibri" panose="020F0502020204030204" pitchFamily="34" charset="0"/>
                <a:cs typeface="Times New Roman" panose="02020603050405020304" pitchFamily="18" charset="0"/>
              </a:rPr>
              <a:t>Table name: Leave</a:t>
            </a:r>
            <a:endParaRPr lang="en-IN" sz="6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6400" kern="100" dirty="0">
                <a:effectLst/>
                <a:latin typeface="Calibri" panose="020F0502020204030204" pitchFamily="34" charset="0"/>
                <a:ea typeface="Calibri" panose="020F0502020204030204" pitchFamily="34" charset="0"/>
                <a:cs typeface="Times New Roman" panose="02020603050405020304" pitchFamily="18" charset="0"/>
              </a:rPr>
              <a:t>Table purpose: to store the details about Leave</a:t>
            </a:r>
            <a:endParaRPr lang="en-IN" sz="6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graphicFrame>
        <p:nvGraphicFramePr>
          <p:cNvPr id="2" name="Table 1">
            <a:extLst>
              <a:ext uri="{FF2B5EF4-FFF2-40B4-BE49-F238E27FC236}">
                <a16:creationId xmlns:a16="http://schemas.microsoft.com/office/drawing/2014/main" id="{8AADCD35-0430-E3AC-2B5D-3BEC1116F437}"/>
              </a:ext>
            </a:extLst>
          </p:cNvPr>
          <p:cNvGraphicFramePr>
            <a:graphicFrameLocks noGrp="1"/>
          </p:cNvGraphicFramePr>
          <p:nvPr>
            <p:extLst>
              <p:ext uri="{D42A27DB-BD31-4B8C-83A1-F6EECF244321}">
                <p14:modId xmlns:p14="http://schemas.microsoft.com/office/powerpoint/2010/main" val="1399125655"/>
              </p:ext>
            </p:extLst>
          </p:nvPr>
        </p:nvGraphicFramePr>
        <p:xfrm>
          <a:off x="369455" y="1052945"/>
          <a:ext cx="11434619" cy="5634180"/>
        </p:xfrm>
        <a:graphic>
          <a:graphicData uri="http://schemas.openxmlformats.org/drawingml/2006/table">
            <a:tbl>
              <a:tblPr firstRow="1" firstCol="1" bandRow="1">
                <a:tableStyleId>{5C22544A-7EE6-4342-B048-85BDC9FD1C3A}</a:tableStyleId>
              </a:tblPr>
              <a:tblGrid>
                <a:gridCol w="2024468">
                  <a:extLst>
                    <a:ext uri="{9D8B030D-6E8A-4147-A177-3AD203B41FA5}">
                      <a16:colId xmlns:a16="http://schemas.microsoft.com/office/drawing/2014/main" val="3278020819"/>
                    </a:ext>
                  </a:extLst>
                </a:gridCol>
                <a:gridCol w="2035518">
                  <a:extLst>
                    <a:ext uri="{9D8B030D-6E8A-4147-A177-3AD203B41FA5}">
                      <a16:colId xmlns:a16="http://schemas.microsoft.com/office/drawing/2014/main" val="1629942437"/>
                    </a:ext>
                  </a:extLst>
                </a:gridCol>
                <a:gridCol w="2035518">
                  <a:extLst>
                    <a:ext uri="{9D8B030D-6E8A-4147-A177-3AD203B41FA5}">
                      <a16:colId xmlns:a16="http://schemas.microsoft.com/office/drawing/2014/main" val="3558199161"/>
                    </a:ext>
                  </a:extLst>
                </a:gridCol>
                <a:gridCol w="2035518">
                  <a:extLst>
                    <a:ext uri="{9D8B030D-6E8A-4147-A177-3AD203B41FA5}">
                      <a16:colId xmlns:a16="http://schemas.microsoft.com/office/drawing/2014/main" val="2165150299"/>
                    </a:ext>
                  </a:extLst>
                </a:gridCol>
                <a:gridCol w="3303597">
                  <a:extLst>
                    <a:ext uri="{9D8B030D-6E8A-4147-A177-3AD203B41FA5}">
                      <a16:colId xmlns:a16="http://schemas.microsoft.com/office/drawing/2014/main" val="362669199"/>
                    </a:ext>
                  </a:extLst>
                </a:gridCol>
              </a:tblGrid>
              <a:tr h="515701">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Field 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Data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Size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Constrains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Purpose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247374"/>
                  </a:ext>
                </a:extLst>
              </a:tr>
              <a:tr h="515701">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leave_</a:t>
                      </a:r>
                      <a:r>
                        <a:rPr lang="en-US" sz="1600" b="1" kern="100" dirty="0">
                          <a:solidFill>
                            <a:schemeClr val="tx1"/>
                          </a:solidFill>
                          <a:effectLst/>
                          <a:latin typeface="Times New Roman" panose="02020603050405020304" pitchFamily="18" charset="0"/>
                          <a:cs typeface="Times New Roman" panose="02020603050405020304" pitchFamily="18" charset="0"/>
                        </a:rPr>
                        <a:t>id</a:t>
                      </a:r>
                      <a:endParaRPr lang="en-IN" sz="16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Primary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uniquely identified leave 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6441886"/>
                  </a:ext>
                </a:extLst>
              </a:tr>
              <a:tr h="515701">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leavetype_id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Foreign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the id of leave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2253903"/>
                  </a:ext>
                </a:extLst>
              </a:tr>
              <a:tr h="515701">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emp_id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Foreign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the id of employee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87378183"/>
                  </a:ext>
                </a:extLst>
              </a:tr>
              <a:tr h="892844">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from</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Default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store the date of leave start date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09271825"/>
                  </a:ext>
                </a:extLst>
              </a:tr>
              <a:tr h="892844">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Default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store the date of leave end date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2853602"/>
                  </a:ext>
                </a:extLst>
              </a:tr>
              <a:tr h="892844">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num_of_days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10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Default 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the total</a:t>
                      </a:r>
                      <a:r>
                        <a:rPr lang="en-IN" sz="1600" b="1" kern="100" dirty="0">
                          <a:effectLst/>
                          <a:latin typeface="Times New Roman" panose="02020603050405020304" pitchFamily="18" charset="0"/>
                          <a:cs typeface="Times New Roman" panose="02020603050405020304" pitchFamily="18" charset="0"/>
                        </a:rPr>
                        <a:t>  </a:t>
                      </a:r>
                      <a:r>
                        <a:rPr lang="en-US" sz="1600" b="1" kern="100" dirty="0">
                          <a:effectLst/>
                          <a:latin typeface="Times New Roman" panose="02020603050405020304" pitchFamily="18" charset="0"/>
                          <a:cs typeface="Times New Roman" panose="02020603050405020304" pitchFamily="18" charset="0"/>
                        </a:rPr>
                        <a:t>Number of leave days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4447159"/>
                  </a:ext>
                </a:extLst>
              </a:tr>
              <a:tr h="892844">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description</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200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Default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description about leave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7313636"/>
                  </a:ext>
                </a:extLst>
              </a:tr>
            </a:tbl>
          </a:graphicData>
        </a:graphic>
      </p:graphicFrame>
      <p:sp>
        <p:nvSpPr>
          <p:cNvPr id="3" name="Rectangle 1">
            <a:extLst>
              <a:ext uri="{FF2B5EF4-FFF2-40B4-BE49-F238E27FC236}">
                <a16:creationId xmlns:a16="http://schemas.microsoft.com/office/drawing/2014/main" id="{F12C9EB5-F725-30D8-4924-ABBABF980A63}"/>
              </a:ext>
            </a:extLst>
          </p:cNvPr>
          <p:cNvSpPr>
            <a:spLocks noChangeArrowheads="1"/>
          </p:cNvSpPr>
          <p:nvPr/>
        </p:nvSpPr>
        <p:spPr bwMode="auto">
          <a:xfrm>
            <a:off x="472686" y="3233738"/>
            <a:ext cx="1685959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201593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188042-377A-CF70-75EF-72415CC4487E}"/>
              </a:ext>
            </a:extLst>
          </p:cNvPr>
          <p:cNvSpPr>
            <a:spLocks noGrp="1"/>
          </p:cNvSpPr>
          <p:nvPr>
            <p:ph type="title"/>
          </p:nvPr>
        </p:nvSpPr>
        <p:spPr/>
        <p:txBody>
          <a:bodyPr/>
          <a:lstStyle/>
          <a:p>
            <a:r>
              <a:rPr lang="en-US" dirty="0"/>
              <a:t>.</a:t>
            </a:r>
            <a:endParaRPr lang="en-IN" dirty="0"/>
          </a:p>
        </p:txBody>
      </p:sp>
      <p:sp>
        <p:nvSpPr>
          <p:cNvPr id="5" name="Content Placeholder 4">
            <a:extLst>
              <a:ext uri="{FF2B5EF4-FFF2-40B4-BE49-F238E27FC236}">
                <a16:creationId xmlns:a16="http://schemas.microsoft.com/office/drawing/2014/main" id="{2D098070-7636-CF63-3A5E-6CBB1BF2030B}"/>
              </a:ext>
            </a:extLst>
          </p:cNvPr>
          <p:cNvSpPr>
            <a:spLocks noGrp="1"/>
          </p:cNvSpPr>
          <p:nvPr>
            <p:ph idx="1"/>
          </p:nvPr>
        </p:nvSpPr>
        <p:spPr>
          <a:xfrm>
            <a:off x="685801" y="555171"/>
            <a:ext cx="10210796" cy="1028132"/>
          </a:xfrm>
        </p:spPr>
        <p:txBody>
          <a:bodyPr>
            <a:normAutofit/>
          </a:bodyPr>
          <a:lstStyle/>
          <a:p>
            <a:pPr>
              <a:lnSpc>
                <a:spcPct val="115000"/>
              </a:lnSpc>
              <a:spcAft>
                <a:spcPts val="10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Table name: Department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Table purpose: to store the details about Department</a:t>
            </a:r>
          </a:p>
          <a:p>
            <a:pPr marL="0" indent="0">
              <a:lnSpc>
                <a:spcPct val="115000"/>
              </a:lnSpc>
              <a:spcAft>
                <a:spcPts val="1000"/>
              </a:spcAft>
              <a:buNone/>
            </a:pPr>
            <a:endParaRPr lang="en-IN" dirty="0"/>
          </a:p>
        </p:txBody>
      </p:sp>
      <p:graphicFrame>
        <p:nvGraphicFramePr>
          <p:cNvPr id="6" name="Table 5">
            <a:extLst>
              <a:ext uri="{FF2B5EF4-FFF2-40B4-BE49-F238E27FC236}">
                <a16:creationId xmlns:a16="http://schemas.microsoft.com/office/drawing/2014/main" id="{81824BFF-E928-F8EA-8A08-3D01BE250C0D}"/>
              </a:ext>
            </a:extLst>
          </p:cNvPr>
          <p:cNvGraphicFramePr>
            <a:graphicFrameLocks noGrp="1"/>
          </p:cNvGraphicFramePr>
          <p:nvPr>
            <p:extLst>
              <p:ext uri="{D42A27DB-BD31-4B8C-83A1-F6EECF244321}">
                <p14:modId xmlns:p14="http://schemas.microsoft.com/office/powerpoint/2010/main" val="1717149503"/>
              </p:ext>
            </p:extLst>
          </p:nvPr>
        </p:nvGraphicFramePr>
        <p:xfrm>
          <a:off x="489527" y="1637732"/>
          <a:ext cx="11025910" cy="4920086"/>
        </p:xfrm>
        <a:graphic>
          <a:graphicData uri="http://schemas.openxmlformats.org/drawingml/2006/table">
            <a:tbl>
              <a:tblPr firstRow="1" firstCol="1" bandRow="1">
                <a:tableStyleId>{5C22544A-7EE6-4342-B048-85BDC9FD1C3A}</a:tableStyleId>
              </a:tblPr>
              <a:tblGrid>
                <a:gridCol w="2205182">
                  <a:extLst>
                    <a:ext uri="{9D8B030D-6E8A-4147-A177-3AD203B41FA5}">
                      <a16:colId xmlns:a16="http://schemas.microsoft.com/office/drawing/2014/main" val="270502557"/>
                    </a:ext>
                  </a:extLst>
                </a:gridCol>
                <a:gridCol w="2205182">
                  <a:extLst>
                    <a:ext uri="{9D8B030D-6E8A-4147-A177-3AD203B41FA5}">
                      <a16:colId xmlns:a16="http://schemas.microsoft.com/office/drawing/2014/main" val="1883400906"/>
                    </a:ext>
                  </a:extLst>
                </a:gridCol>
                <a:gridCol w="2205182">
                  <a:extLst>
                    <a:ext uri="{9D8B030D-6E8A-4147-A177-3AD203B41FA5}">
                      <a16:colId xmlns:a16="http://schemas.microsoft.com/office/drawing/2014/main" val="297203072"/>
                    </a:ext>
                  </a:extLst>
                </a:gridCol>
                <a:gridCol w="2205182">
                  <a:extLst>
                    <a:ext uri="{9D8B030D-6E8A-4147-A177-3AD203B41FA5}">
                      <a16:colId xmlns:a16="http://schemas.microsoft.com/office/drawing/2014/main" val="1342733609"/>
                    </a:ext>
                  </a:extLst>
                </a:gridCol>
                <a:gridCol w="2205182">
                  <a:extLst>
                    <a:ext uri="{9D8B030D-6E8A-4147-A177-3AD203B41FA5}">
                      <a16:colId xmlns:a16="http://schemas.microsoft.com/office/drawing/2014/main" val="2708288622"/>
                    </a:ext>
                  </a:extLst>
                </a:gridCol>
              </a:tblGrid>
              <a:tr h="785916">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Field 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Data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Size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Constrains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Purpose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9244326"/>
                  </a:ext>
                </a:extLst>
              </a:tr>
              <a:tr h="2157319">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Primary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uniquely identified Department 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98727891"/>
                  </a:ext>
                </a:extLst>
              </a:tr>
              <a:tr h="1976851">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Not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the department name of employee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0781702"/>
                  </a:ext>
                </a:extLst>
              </a:tr>
            </a:tbl>
          </a:graphicData>
        </a:graphic>
      </p:graphicFrame>
      <p:sp>
        <p:nvSpPr>
          <p:cNvPr id="7" name="Rectangle 1">
            <a:extLst>
              <a:ext uri="{FF2B5EF4-FFF2-40B4-BE49-F238E27FC236}">
                <a16:creationId xmlns:a16="http://schemas.microsoft.com/office/drawing/2014/main" id="{9CB70CF8-8FC7-08F5-B948-001BE3B1E1DD}"/>
              </a:ext>
            </a:extLst>
          </p:cNvPr>
          <p:cNvSpPr>
            <a:spLocks noChangeArrowheads="1"/>
          </p:cNvSpPr>
          <p:nvPr/>
        </p:nvSpPr>
        <p:spPr bwMode="auto">
          <a:xfrm>
            <a:off x="223865" y="3590925"/>
            <a:ext cx="172202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292337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C9AC1-1A1A-00F2-E37C-DC8881D5EB5A}"/>
              </a:ext>
            </a:extLst>
          </p:cNvPr>
          <p:cNvSpPr>
            <a:spLocks noGrp="1"/>
          </p:cNvSpPr>
          <p:nvPr>
            <p:ph type="title"/>
          </p:nvPr>
        </p:nvSpPr>
        <p:spPr>
          <a:xfrm>
            <a:off x="1016658" y="-1580322"/>
            <a:ext cx="9879940" cy="3866321"/>
          </a:xfrm>
        </p:spPr>
        <p:txBody>
          <a:bodyPr/>
          <a:lstStyle/>
          <a:p>
            <a:r>
              <a:rPr lang="en-US" dirty="0"/>
              <a:t>.</a:t>
            </a:r>
            <a:endParaRPr lang="en-IN" dirty="0"/>
          </a:p>
        </p:txBody>
      </p:sp>
      <p:sp>
        <p:nvSpPr>
          <p:cNvPr id="3" name="Content Placeholder 2">
            <a:extLst>
              <a:ext uri="{FF2B5EF4-FFF2-40B4-BE49-F238E27FC236}">
                <a16:creationId xmlns:a16="http://schemas.microsoft.com/office/drawing/2014/main" id="{E37AF7C8-ADD7-09BA-B565-ADFC7CE07E8B}"/>
              </a:ext>
            </a:extLst>
          </p:cNvPr>
          <p:cNvSpPr>
            <a:spLocks noGrp="1"/>
          </p:cNvSpPr>
          <p:nvPr>
            <p:ph idx="1"/>
          </p:nvPr>
        </p:nvSpPr>
        <p:spPr>
          <a:xfrm>
            <a:off x="457200" y="487018"/>
            <a:ext cx="11358280" cy="1275521"/>
          </a:xfrm>
        </p:spPr>
        <p:txBody>
          <a:bodyPr>
            <a:normAutofit fontScale="92500" lnSpcReduction="20000"/>
          </a:bodyPr>
          <a:lstStyle/>
          <a:p>
            <a:pPr marL="0" indent="0">
              <a:lnSpc>
                <a:spcPct val="115000"/>
              </a:lnSpc>
              <a:spcAft>
                <a:spcPts val="1000"/>
              </a:spcAft>
              <a:buNone/>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Table name: Designation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Table purpose: to store the details about Designation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graphicFrame>
        <p:nvGraphicFramePr>
          <p:cNvPr id="4" name="Table 3">
            <a:extLst>
              <a:ext uri="{FF2B5EF4-FFF2-40B4-BE49-F238E27FC236}">
                <a16:creationId xmlns:a16="http://schemas.microsoft.com/office/drawing/2014/main" id="{A5806B6A-BB76-88C3-2041-7BA42D4C8B9D}"/>
              </a:ext>
            </a:extLst>
          </p:cNvPr>
          <p:cNvGraphicFramePr>
            <a:graphicFrameLocks noGrp="1"/>
          </p:cNvGraphicFramePr>
          <p:nvPr>
            <p:extLst>
              <p:ext uri="{D42A27DB-BD31-4B8C-83A1-F6EECF244321}">
                <p14:modId xmlns:p14="http://schemas.microsoft.com/office/powerpoint/2010/main" val="3737301018"/>
              </p:ext>
            </p:extLst>
          </p:nvPr>
        </p:nvGraphicFramePr>
        <p:xfrm>
          <a:off x="457200" y="1762539"/>
          <a:ext cx="11358280" cy="4907200"/>
        </p:xfrm>
        <a:graphic>
          <a:graphicData uri="http://schemas.openxmlformats.org/drawingml/2006/table">
            <a:tbl>
              <a:tblPr firstRow="1" firstCol="1" bandRow="1">
                <a:tableStyleId>{5C22544A-7EE6-4342-B048-85BDC9FD1C3A}</a:tableStyleId>
              </a:tblPr>
              <a:tblGrid>
                <a:gridCol w="2271656">
                  <a:extLst>
                    <a:ext uri="{9D8B030D-6E8A-4147-A177-3AD203B41FA5}">
                      <a16:colId xmlns:a16="http://schemas.microsoft.com/office/drawing/2014/main" val="347655482"/>
                    </a:ext>
                  </a:extLst>
                </a:gridCol>
                <a:gridCol w="2271656">
                  <a:extLst>
                    <a:ext uri="{9D8B030D-6E8A-4147-A177-3AD203B41FA5}">
                      <a16:colId xmlns:a16="http://schemas.microsoft.com/office/drawing/2014/main" val="1331822370"/>
                    </a:ext>
                  </a:extLst>
                </a:gridCol>
                <a:gridCol w="2271656">
                  <a:extLst>
                    <a:ext uri="{9D8B030D-6E8A-4147-A177-3AD203B41FA5}">
                      <a16:colId xmlns:a16="http://schemas.microsoft.com/office/drawing/2014/main" val="1623999724"/>
                    </a:ext>
                  </a:extLst>
                </a:gridCol>
                <a:gridCol w="2271656">
                  <a:extLst>
                    <a:ext uri="{9D8B030D-6E8A-4147-A177-3AD203B41FA5}">
                      <a16:colId xmlns:a16="http://schemas.microsoft.com/office/drawing/2014/main" val="4267097100"/>
                    </a:ext>
                  </a:extLst>
                </a:gridCol>
                <a:gridCol w="2271656">
                  <a:extLst>
                    <a:ext uri="{9D8B030D-6E8A-4147-A177-3AD203B41FA5}">
                      <a16:colId xmlns:a16="http://schemas.microsoft.com/office/drawing/2014/main" val="3171396307"/>
                    </a:ext>
                  </a:extLst>
                </a:gridCol>
              </a:tblGrid>
              <a:tr h="770503">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Field 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Data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Size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Constrains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Purpose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7973675"/>
                  </a:ext>
                </a:extLst>
              </a:tr>
              <a:tr h="1474714">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Primary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uniquely identified Designation 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13618187"/>
                  </a:ext>
                </a:extLst>
              </a:tr>
              <a:tr h="769713">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dep_id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Foreign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dep id of employee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4816675"/>
                  </a:ext>
                </a:extLst>
              </a:tr>
              <a:tr h="1892270">
                <a:tc>
                  <a:txBody>
                    <a:bodyPr/>
                    <a:lstStyle/>
                    <a:p>
                      <a:pPr>
                        <a:lnSpc>
                          <a:spcPct val="115000"/>
                        </a:lnSpc>
                        <a:spcAft>
                          <a:spcPts val="1000"/>
                        </a:spcAf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Dep_name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Not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the Designation name of employee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6170924"/>
                  </a:ext>
                </a:extLst>
              </a:tr>
            </a:tbl>
          </a:graphicData>
        </a:graphic>
      </p:graphicFrame>
    </p:spTree>
    <p:extLst>
      <p:ext uri="{BB962C8B-B14F-4D97-AF65-F5344CB8AC3E}">
        <p14:creationId xmlns:p14="http://schemas.microsoft.com/office/powerpoint/2010/main" val="3809615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A1837-A0F9-8851-0E2E-C6700BE30C70}"/>
              </a:ext>
            </a:extLst>
          </p:cNvPr>
          <p:cNvSpPr>
            <a:spLocks noGrp="1"/>
          </p:cNvSpPr>
          <p:nvPr>
            <p:ph type="title"/>
          </p:nvPr>
        </p:nvSpPr>
        <p:spPr/>
        <p:txBody>
          <a:bodyPr/>
          <a:lstStyle/>
          <a:p>
            <a:r>
              <a:rPr lang="en-US" dirty="0"/>
              <a:t>.</a:t>
            </a:r>
            <a:endParaRPr lang="en-IN" dirty="0"/>
          </a:p>
        </p:txBody>
      </p:sp>
      <p:sp>
        <p:nvSpPr>
          <p:cNvPr id="3" name="Content Placeholder 2">
            <a:extLst>
              <a:ext uri="{FF2B5EF4-FFF2-40B4-BE49-F238E27FC236}">
                <a16:creationId xmlns:a16="http://schemas.microsoft.com/office/drawing/2014/main" id="{C23762AF-3C09-FCEE-F0AC-BF5A8383D2E7}"/>
              </a:ext>
            </a:extLst>
          </p:cNvPr>
          <p:cNvSpPr>
            <a:spLocks noGrp="1"/>
          </p:cNvSpPr>
          <p:nvPr>
            <p:ph idx="4294967295"/>
          </p:nvPr>
        </p:nvSpPr>
        <p:spPr>
          <a:xfrm>
            <a:off x="387926" y="785091"/>
            <a:ext cx="11388436" cy="727797"/>
          </a:xfrm>
        </p:spPr>
        <p:txBody>
          <a:bodyPr>
            <a:normAutofit fontScale="25000" lnSpcReduction="20000"/>
          </a:bodyPr>
          <a:lstStyle/>
          <a:p>
            <a:pPr marL="914400" lvl="2" indent="0">
              <a:lnSpc>
                <a:spcPct val="115000"/>
              </a:lnSpc>
              <a:buNone/>
            </a:pPr>
            <a:endParaRPr lang="en-US" sz="6000" kern="100" dirty="0">
              <a:effectLst/>
              <a:latin typeface="Calibri" panose="020F0502020204030204" pitchFamily="34" charset="0"/>
              <a:ea typeface="Calibri" panose="020F0502020204030204" pitchFamily="34" charset="0"/>
              <a:cs typeface="Times New Roman" panose="02020603050405020304" pitchFamily="18" charset="0"/>
            </a:endParaRPr>
          </a:p>
          <a:p>
            <a:pPr lvl="2">
              <a:lnSpc>
                <a:spcPct val="115000"/>
              </a:lnSpc>
            </a:pPr>
            <a:r>
              <a:rPr lang="en-US" sz="6000" kern="100" dirty="0">
                <a:effectLst/>
                <a:latin typeface="Calibri" panose="020F0502020204030204" pitchFamily="34" charset="0"/>
                <a:ea typeface="Calibri" panose="020F0502020204030204" pitchFamily="34" charset="0"/>
                <a:cs typeface="Times New Roman" panose="02020603050405020304" pitchFamily="18" charset="0"/>
              </a:rPr>
              <a:t>Table name: City</a:t>
            </a:r>
          </a:p>
          <a:p>
            <a:pPr lvl="2">
              <a:lnSpc>
                <a:spcPct val="115000"/>
              </a:lnSpc>
            </a:pPr>
            <a:r>
              <a:rPr lang="en-US" sz="6000" kern="100" dirty="0">
                <a:effectLst/>
                <a:latin typeface="Calibri" panose="020F0502020204030204" pitchFamily="34" charset="0"/>
                <a:ea typeface="Calibri" panose="020F0502020204030204" pitchFamily="34" charset="0"/>
                <a:cs typeface="Times New Roman" panose="02020603050405020304" pitchFamily="18" charset="0"/>
              </a:rPr>
              <a:t>Table purpose: to store the details about City</a:t>
            </a:r>
            <a:endParaRPr lang="en-IN" sz="6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a:p>
            <a:endParaRPr lang="en-IN" dirty="0"/>
          </a:p>
        </p:txBody>
      </p:sp>
      <p:graphicFrame>
        <p:nvGraphicFramePr>
          <p:cNvPr id="4" name="Table 3">
            <a:extLst>
              <a:ext uri="{FF2B5EF4-FFF2-40B4-BE49-F238E27FC236}">
                <a16:creationId xmlns:a16="http://schemas.microsoft.com/office/drawing/2014/main" id="{8D837689-360C-02E8-A87F-0313BE5BC29C}"/>
              </a:ext>
            </a:extLst>
          </p:cNvPr>
          <p:cNvGraphicFramePr>
            <a:graphicFrameLocks noGrp="1"/>
          </p:cNvGraphicFramePr>
          <p:nvPr>
            <p:extLst>
              <p:ext uri="{D42A27DB-BD31-4B8C-83A1-F6EECF244321}">
                <p14:modId xmlns:p14="http://schemas.microsoft.com/office/powerpoint/2010/main" val="2634268630"/>
              </p:ext>
            </p:extLst>
          </p:nvPr>
        </p:nvGraphicFramePr>
        <p:xfrm>
          <a:off x="387926" y="1662546"/>
          <a:ext cx="11388436" cy="4839854"/>
        </p:xfrm>
        <a:graphic>
          <a:graphicData uri="http://schemas.openxmlformats.org/drawingml/2006/table">
            <a:tbl>
              <a:tblPr firstRow="1" firstCol="1" bandRow="1">
                <a:tableStyleId>{5C22544A-7EE6-4342-B048-85BDC9FD1C3A}</a:tableStyleId>
              </a:tblPr>
              <a:tblGrid>
                <a:gridCol w="2161454">
                  <a:extLst>
                    <a:ext uri="{9D8B030D-6E8A-4147-A177-3AD203B41FA5}">
                      <a16:colId xmlns:a16="http://schemas.microsoft.com/office/drawing/2014/main" val="2262467906"/>
                    </a:ext>
                  </a:extLst>
                </a:gridCol>
                <a:gridCol w="2393921">
                  <a:extLst>
                    <a:ext uri="{9D8B030D-6E8A-4147-A177-3AD203B41FA5}">
                      <a16:colId xmlns:a16="http://schemas.microsoft.com/office/drawing/2014/main" val="2392503698"/>
                    </a:ext>
                  </a:extLst>
                </a:gridCol>
                <a:gridCol w="2277687">
                  <a:extLst>
                    <a:ext uri="{9D8B030D-6E8A-4147-A177-3AD203B41FA5}">
                      <a16:colId xmlns:a16="http://schemas.microsoft.com/office/drawing/2014/main" val="1994699229"/>
                    </a:ext>
                  </a:extLst>
                </a:gridCol>
                <a:gridCol w="2277687">
                  <a:extLst>
                    <a:ext uri="{9D8B030D-6E8A-4147-A177-3AD203B41FA5}">
                      <a16:colId xmlns:a16="http://schemas.microsoft.com/office/drawing/2014/main" val="3957363837"/>
                    </a:ext>
                  </a:extLst>
                </a:gridCol>
                <a:gridCol w="2277687">
                  <a:extLst>
                    <a:ext uri="{9D8B030D-6E8A-4147-A177-3AD203B41FA5}">
                      <a16:colId xmlns:a16="http://schemas.microsoft.com/office/drawing/2014/main" val="4084793786"/>
                    </a:ext>
                  </a:extLst>
                </a:gridCol>
              </a:tblGrid>
              <a:tr h="752131">
                <a:tc>
                  <a:txBody>
                    <a:bodyPr/>
                    <a:lstStyle/>
                    <a:p>
                      <a:pPr>
                        <a:lnSpc>
                          <a:spcPct val="115000"/>
                        </a:lnSpc>
                        <a:spcAft>
                          <a:spcPts val="1000"/>
                        </a:spcAft>
                      </a:pPr>
                      <a:r>
                        <a:rPr lang="en-US" sz="1800" b="1" kern="100" dirty="0">
                          <a:effectLst/>
                        </a:rPr>
                        <a:t>Field 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Data type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Size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Constrains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Purpose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1224716"/>
                  </a:ext>
                </a:extLst>
              </a:tr>
              <a:tr h="1406265">
                <a:tc>
                  <a:txBody>
                    <a:bodyPr/>
                    <a:lstStyle/>
                    <a:p>
                      <a:pPr>
                        <a:lnSpc>
                          <a:spcPct val="115000"/>
                        </a:lnSpc>
                        <a:spcAft>
                          <a:spcPts val="1000"/>
                        </a:spcAft>
                      </a:pPr>
                      <a:r>
                        <a:rPr lang="en-US" sz="1800" b="1" kern="100" dirty="0">
                          <a:effectLst/>
                        </a:rPr>
                        <a:t>id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Integer</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5</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Primary key</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To uniquely identified City id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5416421"/>
                  </a:ext>
                </a:extLst>
              </a:tr>
              <a:tr h="1138101">
                <a:tc>
                  <a:txBody>
                    <a:bodyPr/>
                    <a:lstStyle/>
                    <a:p>
                      <a:pPr>
                        <a:lnSpc>
                          <a:spcPct val="115000"/>
                        </a:lnSpc>
                        <a:spcAft>
                          <a:spcPts val="1000"/>
                        </a:spcAft>
                      </a:pPr>
                      <a:r>
                        <a:rPr lang="en-US" sz="1800" b="1" kern="100" dirty="0">
                          <a:effectLst/>
                        </a:rPr>
                        <a:t>State_id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Integer</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5</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Foreign key</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To store state id of employee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0943751"/>
                  </a:ext>
                </a:extLst>
              </a:tr>
              <a:tr h="1543357">
                <a:tc>
                  <a:txBody>
                    <a:bodyPr/>
                    <a:lstStyle/>
                    <a:p>
                      <a:pPr>
                        <a:lnSpc>
                          <a:spcPct val="115000"/>
                        </a:lnSpc>
                        <a:spcAft>
                          <a:spcPts val="1000"/>
                        </a:spcAft>
                      </a:pPr>
                      <a:r>
                        <a:rPr lang="en-US" sz="1800" b="1" kern="100" dirty="0">
                          <a:effectLst/>
                        </a:rPr>
                        <a:t>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varchar</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50</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Not null</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800" b="1" kern="100" dirty="0">
                          <a:effectLst/>
                        </a:rPr>
                        <a:t>To store the City name of employee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4205540"/>
                  </a:ext>
                </a:extLst>
              </a:tr>
            </a:tbl>
          </a:graphicData>
        </a:graphic>
      </p:graphicFrame>
      <p:sp>
        <p:nvSpPr>
          <p:cNvPr id="5" name="Rectangle 1">
            <a:extLst>
              <a:ext uri="{FF2B5EF4-FFF2-40B4-BE49-F238E27FC236}">
                <a16:creationId xmlns:a16="http://schemas.microsoft.com/office/drawing/2014/main" id="{B7ADF9BD-A320-C503-7260-144DDDED096F}"/>
              </a:ext>
            </a:extLst>
          </p:cNvPr>
          <p:cNvSpPr>
            <a:spLocks noChangeArrowheads="1"/>
          </p:cNvSpPr>
          <p:nvPr/>
        </p:nvSpPr>
        <p:spPr bwMode="auto">
          <a:xfrm>
            <a:off x="2670175" y="3500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2673730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6DD66-5675-BA23-E6D3-69AC72B8DE7C}"/>
              </a:ext>
            </a:extLst>
          </p:cNvPr>
          <p:cNvSpPr>
            <a:spLocks noGrp="1"/>
          </p:cNvSpPr>
          <p:nvPr>
            <p:ph type="title"/>
          </p:nvPr>
        </p:nvSpPr>
        <p:spPr>
          <a:xfrm>
            <a:off x="1295402" y="982132"/>
            <a:ext cx="9601196" cy="856607"/>
          </a:xfrm>
        </p:spPr>
        <p:txBody>
          <a:bodyPr/>
          <a:lstStyle/>
          <a:p>
            <a:r>
              <a:rPr lang="en-US" dirty="0"/>
              <a:t>.</a:t>
            </a:r>
            <a:endParaRPr lang="en-IN" dirty="0"/>
          </a:p>
        </p:txBody>
      </p:sp>
      <p:sp>
        <p:nvSpPr>
          <p:cNvPr id="3" name="Content Placeholder 2">
            <a:extLst>
              <a:ext uri="{FF2B5EF4-FFF2-40B4-BE49-F238E27FC236}">
                <a16:creationId xmlns:a16="http://schemas.microsoft.com/office/drawing/2014/main" id="{78795EFE-D700-ED19-4992-CE75F5F11343}"/>
              </a:ext>
            </a:extLst>
          </p:cNvPr>
          <p:cNvSpPr>
            <a:spLocks noGrp="1"/>
          </p:cNvSpPr>
          <p:nvPr>
            <p:ph idx="1"/>
          </p:nvPr>
        </p:nvSpPr>
        <p:spPr>
          <a:xfrm>
            <a:off x="304798" y="709684"/>
            <a:ext cx="11499275" cy="750626"/>
          </a:xfrm>
        </p:spPr>
        <p:txBody>
          <a:bodyPr>
            <a:normAutofit fontScale="25000" lnSpcReduction="20000"/>
          </a:bodyPr>
          <a:lstStyle/>
          <a:p>
            <a:pPr>
              <a:lnSpc>
                <a:spcPct val="115000"/>
              </a:lnSpc>
              <a:spcAft>
                <a:spcPts val="1000"/>
              </a:spcAft>
            </a:pPr>
            <a:r>
              <a:rPr lang="en-US" sz="6400" kern="100" dirty="0">
                <a:effectLst/>
                <a:latin typeface="Calibri" panose="020F0502020204030204" pitchFamily="34" charset="0"/>
                <a:ea typeface="Calibri" panose="020F0502020204030204" pitchFamily="34" charset="0"/>
                <a:cs typeface="Times New Roman" panose="02020603050405020304" pitchFamily="18" charset="0"/>
              </a:rPr>
              <a:t>Table name: State</a:t>
            </a:r>
            <a:endParaRPr lang="en-IN" sz="6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6400" kern="100" dirty="0">
                <a:effectLst/>
                <a:latin typeface="Calibri" panose="020F0502020204030204" pitchFamily="34" charset="0"/>
                <a:ea typeface="Calibri" panose="020F0502020204030204" pitchFamily="34" charset="0"/>
                <a:cs typeface="Times New Roman" panose="02020603050405020304" pitchFamily="18" charset="0"/>
              </a:rPr>
              <a:t>Table purpose: to store the details about State</a:t>
            </a:r>
            <a:endParaRPr lang="en-IN" sz="6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p:txBody>
      </p:sp>
      <p:graphicFrame>
        <p:nvGraphicFramePr>
          <p:cNvPr id="4" name="Table 3">
            <a:extLst>
              <a:ext uri="{FF2B5EF4-FFF2-40B4-BE49-F238E27FC236}">
                <a16:creationId xmlns:a16="http://schemas.microsoft.com/office/drawing/2014/main" id="{E5CF1466-16DC-781E-918D-EBDD46648720}"/>
              </a:ext>
            </a:extLst>
          </p:cNvPr>
          <p:cNvGraphicFramePr>
            <a:graphicFrameLocks noGrp="1"/>
          </p:cNvGraphicFramePr>
          <p:nvPr>
            <p:extLst>
              <p:ext uri="{D42A27DB-BD31-4B8C-83A1-F6EECF244321}">
                <p14:modId xmlns:p14="http://schemas.microsoft.com/office/powerpoint/2010/main" val="3756575697"/>
              </p:ext>
            </p:extLst>
          </p:nvPr>
        </p:nvGraphicFramePr>
        <p:xfrm>
          <a:off x="304799" y="1732758"/>
          <a:ext cx="11499275" cy="4806588"/>
        </p:xfrm>
        <a:graphic>
          <a:graphicData uri="http://schemas.openxmlformats.org/drawingml/2006/table">
            <a:tbl>
              <a:tblPr firstRow="1" firstCol="1" bandRow="1">
                <a:tableStyleId>{5C22544A-7EE6-4342-B048-85BDC9FD1C3A}</a:tableStyleId>
              </a:tblPr>
              <a:tblGrid>
                <a:gridCol w="2299855">
                  <a:extLst>
                    <a:ext uri="{9D8B030D-6E8A-4147-A177-3AD203B41FA5}">
                      <a16:colId xmlns:a16="http://schemas.microsoft.com/office/drawing/2014/main" val="1487611542"/>
                    </a:ext>
                  </a:extLst>
                </a:gridCol>
                <a:gridCol w="2299855">
                  <a:extLst>
                    <a:ext uri="{9D8B030D-6E8A-4147-A177-3AD203B41FA5}">
                      <a16:colId xmlns:a16="http://schemas.microsoft.com/office/drawing/2014/main" val="3974914057"/>
                    </a:ext>
                  </a:extLst>
                </a:gridCol>
                <a:gridCol w="2299855">
                  <a:extLst>
                    <a:ext uri="{9D8B030D-6E8A-4147-A177-3AD203B41FA5}">
                      <a16:colId xmlns:a16="http://schemas.microsoft.com/office/drawing/2014/main" val="3869876017"/>
                    </a:ext>
                  </a:extLst>
                </a:gridCol>
                <a:gridCol w="2299855">
                  <a:extLst>
                    <a:ext uri="{9D8B030D-6E8A-4147-A177-3AD203B41FA5}">
                      <a16:colId xmlns:a16="http://schemas.microsoft.com/office/drawing/2014/main" val="3732773575"/>
                    </a:ext>
                  </a:extLst>
                </a:gridCol>
                <a:gridCol w="2299855">
                  <a:extLst>
                    <a:ext uri="{9D8B030D-6E8A-4147-A177-3AD203B41FA5}">
                      <a16:colId xmlns:a16="http://schemas.microsoft.com/office/drawing/2014/main" val="1271932181"/>
                    </a:ext>
                  </a:extLst>
                </a:gridCol>
              </a:tblGrid>
              <a:tr h="1003229">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Field 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Data type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Size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Constrains</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Purpose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64283868"/>
                  </a:ext>
                </a:extLst>
              </a:tr>
              <a:tr h="1744756">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Integer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Primary key</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uniquely identified State id</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2495284"/>
                  </a:ext>
                </a:extLst>
              </a:tr>
              <a:tr h="2058603">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name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varchar</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50</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Not null</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15000"/>
                        </a:lnSpc>
                        <a:spcAft>
                          <a:spcPts val="1000"/>
                        </a:spcAft>
                      </a:pPr>
                      <a:r>
                        <a:rPr lang="en-US" sz="1600" b="1" kern="100" dirty="0">
                          <a:effectLst/>
                          <a:latin typeface="Times New Roman" panose="02020603050405020304" pitchFamily="18" charset="0"/>
                          <a:cs typeface="Times New Roman" panose="02020603050405020304" pitchFamily="18" charset="0"/>
                        </a:rPr>
                        <a:t>To store the State name of employee</a:t>
                      </a:r>
                      <a:endParaRPr lang="en-IN" sz="16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7199334"/>
                  </a:ext>
                </a:extLst>
              </a:tr>
            </a:tbl>
          </a:graphicData>
        </a:graphic>
      </p:graphicFrame>
      <p:sp>
        <p:nvSpPr>
          <p:cNvPr id="5" name="Rectangle 1">
            <a:extLst>
              <a:ext uri="{FF2B5EF4-FFF2-40B4-BE49-F238E27FC236}">
                <a16:creationId xmlns:a16="http://schemas.microsoft.com/office/drawing/2014/main" id="{B675639F-F8B9-B633-7520-95F615A6D076}"/>
              </a:ext>
            </a:extLst>
          </p:cNvPr>
          <p:cNvSpPr>
            <a:spLocks noChangeArrowheads="1"/>
          </p:cNvSpPr>
          <p:nvPr/>
        </p:nvSpPr>
        <p:spPr bwMode="auto">
          <a:xfrm>
            <a:off x="2670175" y="36877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837436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2692-024D-7546-494C-851BD3BE06E5}"/>
              </a:ext>
            </a:extLst>
          </p:cNvPr>
          <p:cNvSpPr>
            <a:spLocks noGrp="1"/>
          </p:cNvSpPr>
          <p:nvPr>
            <p:ph type="title"/>
          </p:nvPr>
        </p:nvSpPr>
        <p:spPr>
          <a:xfrm>
            <a:off x="716281" y="152400"/>
            <a:ext cx="10131425" cy="1290321"/>
          </a:xfrm>
        </p:spPr>
        <p:txBody>
          <a:bodyPr/>
          <a:lstStyle/>
          <a:p>
            <a:r>
              <a:rPr lang="en-IN" dirty="0"/>
              <a:t>Screen shorts</a:t>
            </a:r>
          </a:p>
        </p:txBody>
      </p:sp>
      <p:pic>
        <p:nvPicPr>
          <p:cNvPr id="10" name="Picture 9">
            <a:extLst>
              <a:ext uri="{FF2B5EF4-FFF2-40B4-BE49-F238E27FC236}">
                <a16:creationId xmlns:a16="http://schemas.microsoft.com/office/drawing/2014/main" id="{E6219CE2-646C-D64A-1865-021ED515B875}"/>
              </a:ext>
            </a:extLst>
          </p:cNvPr>
          <p:cNvPicPr>
            <a:picLocks noChangeAspect="1"/>
          </p:cNvPicPr>
          <p:nvPr/>
        </p:nvPicPr>
        <p:blipFill>
          <a:blip r:embed="rId2"/>
          <a:stretch>
            <a:fillRect/>
          </a:stretch>
        </p:blipFill>
        <p:spPr>
          <a:xfrm>
            <a:off x="591127" y="1341120"/>
            <a:ext cx="11074399" cy="5516880"/>
          </a:xfrm>
          <a:prstGeom prst="rect">
            <a:avLst/>
          </a:prstGeom>
        </p:spPr>
      </p:pic>
    </p:spTree>
    <p:extLst>
      <p:ext uri="{BB962C8B-B14F-4D97-AF65-F5344CB8AC3E}">
        <p14:creationId xmlns:p14="http://schemas.microsoft.com/office/powerpoint/2010/main" val="3845690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A285CC-5ADB-C18F-1F2E-CB8EF46469D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0809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592B71-44AB-1FF2-6A1F-4AD054304B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06861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9589-49D3-36AB-6735-F6C1F2522D38}"/>
              </a:ext>
            </a:extLst>
          </p:cNvPr>
          <p:cNvSpPr>
            <a:spLocks noGrp="1"/>
          </p:cNvSpPr>
          <p:nvPr>
            <p:ph type="title"/>
          </p:nvPr>
        </p:nvSpPr>
        <p:spPr>
          <a:xfrm>
            <a:off x="685801" y="609600"/>
            <a:ext cx="10797987" cy="1456267"/>
          </a:xfrm>
        </p:spPr>
        <p:txBody>
          <a:bodyPr/>
          <a:lstStyle/>
          <a:p>
            <a:pPr marL="571500" indent="-57150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6ACF6C4-B751-7AD2-31F8-D1C902C728EB}"/>
              </a:ext>
            </a:extLst>
          </p:cNvPr>
          <p:cNvSpPr>
            <a:spLocks noGrp="1"/>
          </p:cNvSpPr>
          <p:nvPr>
            <p:ph idx="1"/>
          </p:nvPr>
        </p:nvSpPr>
        <p:spPr>
          <a:xfrm>
            <a:off x="685801" y="2142067"/>
            <a:ext cx="10797987" cy="3649133"/>
          </a:xfrm>
        </p:spPr>
        <p:txBody>
          <a:bodyPr>
            <a:normAutofit/>
          </a:bodyPr>
          <a:lstStyle/>
          <a:p>
            <a:pPr algn="just"/>
            <a:r>
              <a:rPr lang="en-GB" dirty="0">
                <a:latin typeface="+mj-lt"/>
                <a:ea typeface="+mn-lt"/>
                <a:cs typeface="+mn-lt"/>
              </a:rPr>
              <a:t>In this system HR can manage various Employee, Attendance, Leave &amp; Department. </a:t>
            </a:r>
          </a:p>
          <a:p>
            <a:pPr algn="just"/>
            <a:r>
              <a:rPr lang="en-GB" dirty="0">
                <a:latin typeface="+mj-lt"/>
                <a:ea typeface="+mn-lt"/>
                <a:cs typeface="+mn-lt"/>
              </a:rPr>
              <a:t>HR and Employee login to system. They can manage and view Different functionalities.</a:t>
            </a:r>
            <a:endParaRPr lang="en-IN" sz="1800" b="0" i="0" u="none" strike="noStrike" baseline="0" dirty="0">
              <a:solidFill>
                <a:srgbClr val="000000"/>
              </a:solidFill>
              <a:latin typeface="+mj-lt"/>
            </a:endParaRPr>
          </a:p>
          <a:p>
            <a:pPr algn="just"/>
            <a:r>
              <a:rPr lang="en-US" sz="1800" b="0" i="0" u="none" strike="noStrike" baseline="0" dirty="0">
                <a:latin typeface="+mj-lt"/>
              </a:rPr>
              <a:t>In the epoch of the internet most of the HR work are done via the internet. The company over the internet manage the business &amp; employees to manage the huge number of employees, and with smaller cost than business physically. The most common type of business which has popularity in the now is HR Management System. In this system HR can manage various Employee, Attendance, Leave, Department. HR and Employee login to system. They can manage and view Different functionalities. </a:t>
            </a:r>
          </a:p>
          <a:p>
            <a:pPr algn="just"/>
            <a:r>
              <a:rPr lang="en-US" sz="1800" b="0" i="0" u="none" strike="noStrike" baseline="0" dirty="0">
                <a:latin typeface="+mj-lt"/>
              </a:rPr>
              <a:t>HR Management System is delighted to introduce our revolutionary HR Management System, designed to streamline, and optimize every aspect of your organization's human resource functions. Our cutting-edge software is built to empower HR professionals, executives, and employees, making their lives easier and enhancing overall productivity. </a:t>
            </a:r>
            <a:endParaRPr lang="en-IN" dirty="0">
              <a:latin typeface="+mj-lt"/>
            </a:endParaRPr>
          </a:p>
        </p:txBody>
      </p:sp>
    </p:spTree>
    <p:extLst>
      <p:ext uri="{BB962C8B-B14F-4D97-AF65-F5344CB8AC3E}">
        <p14:creationId xmlns:p14="http://schemas.microsoft.com/office/powerpoint/2010/main" val="3166305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11948-6FC2-4E7D-CFDB-411B8FE0D638}"/>
              </a:ext>
            </a:extLst>
          </p:cNvPr>
          <p:cNvSpPr>
            <a:spLocks noGrp="1"/>
          </p:cNvSpPr>
          <p:nvPr>
            <p:ph type="title"/>
          </p:nvPr>
        </p:nvSpPr>
        <p:spPr>
          <a:xfrm>
            <a:off x="757518" y="194236"/>
            <a:ext cx="10131425" cy="702235"/>
          </a:xfrm>
        </p:spPr>
        <p:txBody>
          <a:bodyPr/>
          <a:lstStyle/>
          <a:p>
            <a:r>
              <a:rPr lang="en-IN" dirty="0"/>
              <a:t>HR Dashboard</a:t>
            </a:r>
          </a:p>
        </p:txBody>
      </p:sp>
      <p:pic>
        <p:nvPicPr>
          <p:cNvPr id="4" name="Content Placeholder 3">
            <a:extLst>
              <a:ext uri="{FF2B5EF4-FFF2-40B4-BE49-F238E27FC236}">
                <a16:creationId xmlns:a16="http://schemas.microsoft.com/office/drawing/2014/main" id="{43541638-CAE0-F367-7D25-EE255A248E19}"/>
              </a:ext>
            </a:extLst>
          </p:cNvPr>
          <p:cNvPicPr>
            <a:picLocks noGrp="1" noChangeAspect="1"/>
          </p:cNvPicPr>
          <p:nvPr>
            <p:ph idx="1"/>
          </p:nvPr>
        </p:nvPicPr>
        <p:blipFill>
          <a:blip r:embed="rId2"/>
          <a:stretch>
            <a:fillRect/>
          </a:stretch>
        </p:blipFill>
        <p:spPr>
          <a:xfrm>
            <a:off x="0" y="896471"/>
            <a:ext cx="12192000" cy="5961528"/>
          </a:xfrm>
          <a:prstGeom prst="rect">
            <a:avLst/>
          </a:prstGeom>
        </p:spPr>
      </p:pic>
    </p:spTree>
    <p:extLst>
      <p:ext uri="{BB962C8B-B14F-4D97-AF65-F5344CB8AC3E}">
        <p14:creationId xmlns:p14="http://schemas.microsoft.com/office/powerpoint/2010/main" val="76595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EEA1F4-3D63-F4E3-7B5E-2759C6D3CBD9}"/>
              </a:ext>
            </a:extLst>
          </p:cNvPr>
          <p:cNvPicPr>
            <a:picLocks noChangeAspect="1"/>
          </p:cNvPicPr>
          <p:nvPr/>
        </p:nvPicPr>
        <p:blipFill>
          <a:blip r:embed="rId2"/>
          <a:stretch>
            <a:fillRect/>
          </a:stretch>
        </p:blipFill>
        <p:spPr>
          <a:xfrm>
            <a:off x="968187" y="0"/>
            <a:ext cx="10452848" cy="6858000"/>
          </a:xfrm>
          <a:prstGeom prst="rect">
            <a:avLst/>
          </a:prstGeom>
        </p:spPr>
      </p:pic>
    </p:spTree>
    <p:extLst>
      <p:ext uri="{BB962C8B-B14F-4D97-AF65-F5344CB8AC3E}">
        <p14:creationId xmlns:p14="http://schemas.microsoft.com/office/powerpoint/2010/main" val="2215805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64400D-A8B7-AF74-BCA7-6F7CF451E0F9}"/>
              </a:ext>
            </a:extLst>
          </p:cNvPr>
          <p:cNvPicPr>
            <a:picLocks noChangeAspect="1"/>
          </p:cNvPicPr>
          <p:nvPr/>
        </p:nvPicPr>
        <p:blipFill>
          <a:blip r:embed="rId2"/>
          <a:stretch>
            <a:fillRect/>
          </a:stretch>
        </p:blipFill>
        <p:spPr>
          <a:xfrm>
            <a:off x="815788" y="0"/>
            <a:ext cx="10524565" cy="6858000"/>
          </a:xfrm>
          <a:prstGeom prst="rect">
            <a:avLst/>
          </a:prstGeom>
        </p:spPr>
      </p:pic>
    </p:spTree>
    <p:extLst>
      <p:ext uri="{BB962C8B-B14F-4D97-AF65-F5344CB8AC3E}">
        <p14:creationId xmlns:p14="http://schemas.microsoft.com/office/powerpoint/2010/main" val="2970903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927637-7AAE-22A8-3B6E-76755D6C6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8871" y="0"/>
            <a:ext cx="10210799" cy="6858000"/>
          </a:xfrm>
          <a:prstGeom prst="rect">
            <a:avLst/>
          </a:prstGeom>
        </p:spPr>
      </p:pic>
    </p:spTree>
    <p:extLst>
      <p:ext uri="{BB962C8B-B14F-4D97-AF65-F5344CB8AC3E}">
        <p14:creationId xmlns:p14="http://schemas.microsoft.com/office/powerpoint/2010/main" val="3281837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74BFB-CE21-8769-7B55-FEEB9CA80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71" y="0"/>
            <a:ext cx="10694894" cy="6858000"/>
          </a:xfrm>
          <a:prstGeom prst="rect">
            <a:avLst/>
          </a:prstGeom>
        </p:spPr>
      </p:pic>
    </p:spTree>
    <p:extLst>
      <p:ext uri="{BB962C8B-B14F-4D97-AF65-F5344CB8AC3E}">
        <p14:creationId xmlns:p14="http://schemas.microsoft.com/office/powerpoint/2010/main" val="304160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A23D0-5794-0AF7-8BC4-78F6468550B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2629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6933D3-F6EF-DE03-D884-105C0DFB8E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p:spPr>
      </p:pic>
    </p:spTree>
    <p:extLst>
      <p:ext uri="{BB962C8B-B14F-4D97-AF65-F5344CB8AC3E}">
        <p14:creationId xmlns:p14="http://schemas.microsoft.com/office/powerpoint/2010/main" val="2766428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B9809D-4E82-5701-2693-7F009DD603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488746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23CCE-2D8C-CF7C-DAD7-60E7D34BBFF1}"/>
              </a:ext>
            </a:extLst>
          </p:cNvPr>
          <p:cNvPicPr>
            <a:picLocks noChangeAspect="1"/>
          </p:cNvPicPr>
          <p:nvPr/>
        </p:nvPicPr>
        <p:blipFill>
          <a:blip r:embed="rId2"/>
          <a:stretch>
            <a:fillRect/>
          </a:stretch>
        </p:blipFill>
        <p:spPr>
          <a:xfrm>
            <a:off x="2550160" y="66040"/>
            <a:ext cx="7680959" cy="6710680"/>
          </a:xfrm>
          <a:prstGeom prst="rect">
            <a:avLst/>
          </a:prstGeom>
        </p:spPr>
      </p:pic>
    </p:spTree>
    <p:extLst>
      <p:ext uri="{BB962C8B-B14F-4D97-AF65-F5344CB8AC3E}">
        <p14:creationId xmlns:p14="http://schemas.microsoft.com/office/powerpoint/2010/main" val="3997586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A90179-0F2F-F90C-C68D-B1B46EE37D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13591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C515-1A3C-4397-D20A-FA7D0C21501D}"/>
              </a:ext>
            </a:extLst>
          </p:cNvPr>
          <p:cNvSpPr>
            <a:spLocks noGrp="1"/>
          </p:cNvSpPr>
          <p:nvPr>
            <p:ph type="title"/>
          </p:nvPr>
        </p:nvSpPr>
        <p:spPr>
          <a:xfrm>
            <a:off x="936813" y="1066800"/>
            <a:ext cx="10569386" cy="1456267"/>
          </a:xfrm>
        </p:spPr>
        <p:txBody>
          <a:bodyPr/>
          <a:lstStyle/>
          <a:p>
            <a:pPr marL="571500" indent="-571500">
              <a:buFont typeface="Wingdings" panose="05000000000000000000" pitchFamily="2" charset="2"/>
              <a:buChar char="q"/>
            </a:pPr>
            <a:r>
              <a:rPr lang="en-US" dirty="0"/>
              <a:t>Objective</a:t>
            </a:r>
            <a:endParaRPr lang="en-IN" dirty="0"/>
          </a:p>
        </p:txBody>
      </p:sp>
      <p:sp>
        <p:nvSpPr>
          <p:cNvPr id="3" name="Content Placeholder 2">
            <a:extLst>
              <a:ext uri="{FF2B5EF4-FFF2-40B4-BE49-F238E27FC236}">
                <a16:creationId xmlns:a16="http://schemas.microsoft.com/office/drawing/2014/main" id="{AD6BEFF7-9DF9-E96E-7956-753FDC0DA4B8}"/>
              </a:ext>
            </a:extLst>
          </p:cNvPr>
          <p:cNvSpPr>
            <a:spLocks noGrp="1"/>
          </p:cNvSpPr>
          <p:nvPr>
            <p:ph idx="1"/>
          </p:nvPr>
        </p:nvSpPr>
        <p:spPr>
          <a:xfrm>
            <a:off x="685801" y="2142067"/>
            <a:ext cx="10878670" cy="3649133"/>
          </a:xfrm>
        </p:spPr>
        <p:txBody>
          <a:bodyPr/>
          <a:lstStyle/>
          <a:p>
            <a:pPr algn="just"/>
            <a:r>
              <a:rPr lang="en-US" dirty="0"/>
              <a:t>The objective of an HR Management System project is to create a comprehensive software solution that helps streamline various human resources processes and tasks within an organization. This includes managing employee information, attendance, leave, department and more, ultimately aiming to improve efficiency, accuracy, and overall employee management.</a:t>
            </a:r>
            <a:endParaRPr lang="en-IN" dirty="0"/>
          </a:p>
          <a:p>
            <a:pPr algn="just"/>
            <a:r>
              <a:rPr lang="en-GB" dirty="0">
                <a:ea typeface="+mn-lt"/>
                <a:cs typeface="+mn-lt"/>
              </a:rPr>
              <a:t>The main objective of the project is to develop a website that facilitates the Data storage, Data manage and its retrieval for the HR management system.</a:t>
            </a:r>
          </a:p>
          <a:p>
            <a:pPr algn="just"/>
            <a:r>
              <a:rPr lang="en-US" dirty="0"/>
              <a:t>The main objective of an HR Management System is to modernize HR practices, enhance efficiency, and create a more engaged and productive workforce, leading to improved organizational performance and long-term success.</a:t>
            </a:r>
          </a:p>
        </p:txBody>
      </p:sp>
    </p:spTree>
    <p:extLst>
      <p:ext uri="{BB962C8B-B14F-4D97-AF65-F5344CB8AC3E}">
        <p14:creationId xmlns:p14="http://schemas.microsoft.com/office/powerpoint/2010/main" val="698023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FCBD7-CC7C-4362-BD02-64597193F0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41794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4D8F9A-6152-EFE9-8206-37225FFA09E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4450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728F-0F00-915F-E6CC-93B3D83CC048}"/>
              </a:ext>
            </a:extLst>
          </p:cNvPr>
          <p:cNvSpPr>
            <a:spLocks noGrp="1"/>
          </p:cNvSpPr>
          <p:nvPr>
            <p:ph type="title"/>
          </p:nvPr>
        </p:nvSpPr>
        <p:spPr>
          <a:xfrm>
            <a:off x="685801" y="-87086"/>
            <a:ext cx="10131425" cy="1045029"/>
          </a:xfrm>
        </p:spPr>
        <p:txBody>
          <a:bodyPr/>
          <a:lstStyle/>
          <a:p>
            <a:r>
              <a:rPr lang="en-US" dirty="0"/>
              <a:t>Employee Dashboard</a:t>
            </a:r>
            <a:endParaRPr lang="en-IN" dirty="0"/>
          </a:p>
        </p:txBody>
      </p:sp>
      <p:pic>
        <p:nvPicPr>
          <p:cNvPr id="4" name="Picture 3">
            <a:extLst>
              <a:ext uri="{FF2B5EF4-FFF2-40B4-BE49-F238E27FC236}">
                <a16:creationId xmlns:a16="http://schemas.microsoft.com/office/drawing/2014/main" id="{53AA76AC-AC42-396B-BA2B-3595FA7ADD0E}"/>
              </a:ext>
            </a:extLst>
          </p:cNvPr>
          <p:cNvPicPr>
            <a:picLocks noChangeAspect="1"/>
          </p:cNvPicPr>
          <p:nvPr/>
        </p:nvPicPr>
        <p:blipFill>
          <a:blip r:embed="rId2"/>
          <a:stretch>
            <a:fillRect/>
          </a:stretch>
        </p:blipFill>
        <p:spPr>
          <a:xfrm>
            <a:off x="0" y="849086"/>
            <a:ext cx="12192000" cy="6008913"/>
          </a:xfrm>
          <a:prstGeom prst="rect">
            <a:avLst/>
          </a:prstGeom>
        </p:spPr>
      </p:pic>
    </p:spTree>
    <p:extLst>
      <p:ext uri="{BB962C8B-B14F-4D97-AF65-F5344CB8AC3E}">
        <p14:creationId xmlns:p14="http://schemas.microsoft.com/office/powerpoint/2010/main" val="3752227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DDCD71-3B0A-5DA1-F158-A803DEB4EC5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928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FC5DD2-3F43-1316-0302-7847F2580F98}"/>
              </a:ext>
            </a:extLst>
          </p:cNvPr>
          <p:cNvPicPr>
            <a:picLocks noChangeAspect="1"/>
          </p:cNvPicPr>
          <p:nvPr/>
        </p:nvPicPr>
        <p:blipFill>
          <a:blip r:embed="rId2"/>
          <a:stretch>
            <a:fillRect/>
          </a:stretch>
        </p:blipFill>
        <p:spPr>
          <a:xfrm>
            <a:off x="9212" y="1"/>
            <a:ext cx="12173576" cy="6858000"/>
          </a:xfrm>
          <a:prstGeom prst="rect">
            <a:avLst/>
          </a:prstGeom>
        </p:spPr>
      </p:pic>
    </p:spTree>
    <p:extLst>
      <p:ext uri="{BB962C8B-B14F-4D97-AF65-F5344CB8AC3E}">
        <p14:creationId xmlns:p14="http://schemas.microsoft.com/office/powerpoint/2010/main" val="1356165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1126D-2FAE-E9F2-D32F-80EB55C5EE61}"/>
              </a:ext>
            </a:extLst>
          </p:cNvPr>
          <p:cNvPicPr>
            <a:picLocks noChangeAspect="1"/>
          </p:cNvPicPr>
          <p:nvPr/>
        </p:nvPicPr>
        <p:blipFill>
          <a:blip r:embed="rId2"/>
          <a:stretch>
            <a:fillRect/>
          </a:stretch>
        </p:blipFill>
        <p:spPr>
          <a:xfrm>
            <a:off x="-87086" y="0"/>
            <a:ext cx="12279086" cy="6858000"/>
          </a:xfrm>
          <a:prstGeom prst="rect">
            <a:avLst/>
          </a:prstGeom>
        </p:spPr>
      </p:pic>
    </p:spTree>
    <p:extLst>
      <p:ext uri="{BB962C8B-B14F-4D97-AF65-F5344CB8AC3E}">
        <p14:creationId xmlns:p14="http://schemas.microsoft.com/office/powerpoint/2010/main" val="15828408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F6616F-0CD6-0D0A-475D-A4B9150C73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71069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B86D98-742B-679D-C10A-539E0BB97E03}"/>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575210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157F-3F60-08C4-D7E8-8A4B0D9051C4}"/>
              </a:ext>
            </a:extLst>
          </p:cNvPr>
          <p:cNvSpPr>
            <a:spLocks noGrp="1"/>
          </p:cNvSpPr>
          <p:nvPr>
            <p:ph type="title"/>
          </p:nvPr>
        </p:nvSpPr>
        <p:spPr>
          <a:xfrm>
            <a:off x="685801" y="-130628"/>
            <a:ext cx="10131425" cy="1208314"/>
          </a:xfrm>
        </p:spPr>
        <p:txBody>
          <a:bodyPr/>
          <a:lstStyle/>
          <a:p>
            <a:r>
              <a:rPr lang="en-US" dirty="0"/>
              <a:t>Employee fill Attendance</a:t>
            </a:r>
            <a:endParaRPr lang="en-IN" dirty="0"/>
          </a:p>
        </p:txBody>
      </p:sp>
      <p:pic>
        <p:nvPicPr>
          <p:cNvPr id="3" name="Picture 2">
            <a:extLst>
              <a:ext uri="{FF2B5EF4-FFF2-40B4-BE49-F238E27FC236}">
                <a16:creationId xmlns:a16="http://schemas.microsoft.com/office/drawing/2014/main" id="{A75EB158-B83F-CBEA-3DD8-6F58217C740C}"/>
              </a:ext>
            </a:extLst>
          </p:cNvPr>
          <p:cNvPicPr>
            <a:picLocks noChangeAspect="1"/>
          </p:cNvPicPr>
          <p:nvPr/>
        </p:nvPicPr>
        <p:blipFill>
          <a:blip r:embed="rId2"/>
          <a:stretch>
            <a:fillRect/>
          </a:stretch>
        </p:blipFill>
        <p:spPr>
          <a:xfrm>
            <a:off x="0" y="827314"/>
            <a:ext cx="12192000" cy="6030685"/>
          </a:xfrm>
          <a:prstGeom prst="rect">
            <a:avLst/>
          </a:prstGeom>
        </p:spPr>
      </p:pic>
    </p:spTree>
    <p:extLst>
      <p:ext uri="{BB962C8B-B14F-4D97-AF65-F5344CB8AC3E}">
        <p14:creationId xmlns:p14="http://schemas.microsoft.com/office/powerpoint/2010/main" val="865185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0BF33-3F5C-24CD-7696-E9FBA280243F}"/>
              </a:ext>
            </a:extLst>
          </p:cNvPr>
          <p:cNvPicPr>
            <a:picLocks noChangeAspect="1"/>
          </p:cNvPicPr>
          <p:nvPr/>
        </p:nvPicPr>
        <p:blipFill>
          <a:blip r:embed="rId2"/>
          <a:stretch>
            <a:fillRect/>
          </a:stretch>
        </p:blipFill>
        <p:spPr>
          <a:xfrm>
            <a:off x="0" y="76200"/>
            <a:ext cx="12191999" cy="6694714"/>
          </a:xfrm>
          <a:prstGeom prst="rect">
            <a:avLst/>
          </a:prstGeom>
        </p:spPr>
      </p:pic>
    </p:spTree>
    <p:extLst>
      <p:ext uri="{BB962C8B-B14F-4D97-AF65-F5344CB8AC3E}">
        <p14:creationId xmlns:p14="http://schemas.microsoft.com/office/powerpoint/2010/main" val="2870243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D414-A5DD-6D23-DCE1-9C82E49500E0}"/>
              </a:ext>
            </a:extLst>
          </p:cNvPr>
          <p:cNvSpPr>
            <a:spLocks noGrp="1"/>
          </p:cNvSpPr>
          <p:nvPr>
            <p:ph type="title"/>
          </p:nvPr>
        </p:nvSpPr>
        <p:spPr>
          <a:xfrm>
            <a:off x="685801" y="1066800"/>
            <a:ext cx="10131427" cy="1165410"/>
          </a:xfrm>
        </p:spPr>
        <p:txBody>
          <a:bodyPr/>
          <a:lstStyle/>
          <a:p>
            <a:pPr marL="571500" indent="-571500">
              <a:buFont typeface="Wingdings" panose="05000000000000000000" pitchFamily="2" charset="2"/>
              <a:buChar char="q"/>
            </a:pPr>
            <a:r>
              <a:rPr lang="en-IN" sz="3600" cap="all" dirty="0">
                <a:latin typeface="Times New Roman" panose="02020603050405020304" pitchFamily="18" charset="0"/>
                <a:cs typeface="Times New Roman" panose="02020603050405020304" pitchFamily="18" charset="0"/>
              </a:rPr>
              <a:t>Existing System</a:t>
            </a:r>
            <a:br>
              <a:rPr lang="en-IN" sz="1800" b="0" i="0" u="none" strike="noStrike" baseline="0" dirty="0">
                <a:latin typeface="ArialMT"/>
              </a:rPr>
            </a:br>
            <a:endParaRPr lang="en-IN" dirty="0"/>
          </a:p>
        </p:txBody>
      </p:sp>
      <p:sp>
        <p:nvSpPr>
          <p:cNvPr id="3" name="Text Placeholder 2">
            <a:extLst>
              <a:ext uri="{FF2B5EF4-FFF2-40B4-BE49-F238E27FC236}">
                <a16:creationId xmlns:a16="http://schemas.microsoft.com/office/drawing/2014/main" id="{00201091-FE26-A2CA-E210-E261A8CA9A23}"/>
              </a:ext>
            </a:extLst>
          </p:cNvPr>
          <p:cNvSpPr>
            <a:spLocks noGrp="1"/>
          </p:cNvSpPr>
          <p:nvPr>
            <p:ph type="body" idx="1"/>
          </p:nvPr>
        </p:nvSpPr>
        <p:spPr>
          <a:xfrm>
            <a:off x="685799" y="2312894"/>
            <a:ext cx="10820399" cy="3478306"/>
          </a:xfrm>
        </p:spPr>
        <p:txBody>
          <a:bodyPr>
            <a:normAutofit/>
          </a:bodyPr>
          <a:lstStyle/>
          <a:p>
            <a:pPr lvl="1">
              <a:lnSpc>
                <a:spcPct val="150000"/>
              </a:lnSpc>
            </a:pPr>
            <a:r>
              <a:rPr lang="en-US" b="0" i="0" u="none" strike="noStrike" baseline="0" dirty="0">
                <a:latin typeface="Times New Roman" panose="02020603050405020304" pitchFamily="18" charset="0"/>
                <a:cs typeface="Times New Roman" panose="02020603050405020304" pitchFamily="18" charset="0"/>
              </a:rPr>
              <a:t>▪ In Current State they uses typical </a:t>
            </a:r>
            <a:r>
              <a:rPr lang="en-IN" dirty="0">
                <a:latin typeface="Times New Roman" panose="02020603050405020304" pitchFamily="18" charset="0"/>
                <a:cs typeface="Times New Roman" panose="02020603050405020304" pitchFamily="18" charset="0"/>
              </a:rPr>
              <a:t>NTFS (New Technology File System)</a:t>
            </a:r>
            <a:r>
              <a:rPr lang="en-US" dirty="0">
                <a:latin typeface="Times New Roman" panose="02020603050405020304" pitchFamily="18" charset="0"/>
                <a:cs typeface="Times New Roman" panose="02020603050405020304" pitchFamily="18" charset="0"/>
              </a:rPr>
              <a:t> </a:t>
            </a:r>
            <a:r>
              <a:rPr lang="en-US" b="0" i="0" u="none" strike="noStrike" baseline="0" dirty="0">
                <a:latin typeface="Times New Roman" panose="02020603050405020304" pitchFamily="18" charset="0"/>
                <a:cs typeface="Times New Roman" panose="02020603050405020304" pitchFamily="18" charset="0"/>
              </a:rPr>
              <a:t>Processing System.</a:t>
            </a:r>
            <a:br>
              <a:rPr lang="en-US" b="0" i="0" u="none" strike="noStrike" baseline="0" dirty="0">
                <a:latin typeface="Times New Roman" panose="02020603050405020304" pitchFamily="18" charset="0"/>
                <a:cs typeface="Times New Roman" panose="02020603050405020304" pitchFamily="18" charset="0"/>
              </a:rPr>
            </a:br>
            <a:r>
              <a:rPr lang="en-US" b="0" i="0" u="none" strike="noStrike" baseline="0" dirty="0">
                <a:latin typeface="Times New Roman" panose="02020603050405020304" pitchFamily="18" charset="0"/>
                <a:cs typeface="Times New Roman" panose="02020603050405020304" pitchFamily="18" charset="0"/>
              </a:rPr>
              <a:t>▪ The System stores permanent records in various files and it needs Sqlite programs to extract records from and            add records to the appropriate file </a:t>
            </a:r>
            <a:r>
              <a:rPr lang="en-IN" b="0" i="0" u="none" strike="noStrike" baseline="0" dirty="0">
                <a:latin typeface="Times New Roman" panose="02020603050405020304" pitchFamily="18" charset="0"/>
                <a:cs typeface="Times New Roman" panose="02020603050405020304" pitchFamily="18" charset="0"/>
              </a:rPr>
              <a:t>and for different functionalities.</a:t>
            </a:r>
            <a:br>
              <a:rPr lang="en-IN" b="0" i="0" u="none" strike="noStrike" baseline="0" dirty="0">
                <a:latin typeface="Times New Roman" panose="02020603050405020304" pitchFamily="18" charset="0"/>
                <a:cs typeface="Times New Roman" panose="02020603050405020304" pitchFamily="18" charset="0"/>
              </a:rPr>
            </a:br>
            <a:r>
              <a:rPr lang="en-US" b="0" i="0" u="none" strike="noStrike" baseline="0" dirty="0">
                <a:latin typeface="Times New Roman" panose="02020603050405020304" pitchFamily="18" charset="0"/>
                <a:cs typeface="Times New Roman" panose="02020603050405020304" pitchFamily="18" charset="0"/>
              </a:rPr>
              <a:t>▪ They are using </a:t>
            </a:r>
            <a:r>
              <a:rPr lang="en-US" dirty="0">
                <a:latin typeface="Times New Roman" panose="02020603050405020304" pitchFamily="18" charset="0"/>
                <a:cs typeface="Times New Roman" panose="02020603050405020304" pitchFamily="18" charset="0"/>
              </a:rPr>
              <a:t>Sqlite</a:t>
            </a:r>
            <a:r>
              <a:rPr lang="en-US" b="0" i="0" u="none" strike="noStrike" baseline="0" dirty="0">
                <a:latin typeface="Times New Roman" panose="02020603050405020304" pitchFamily="18" charset="0"/>
                <a:cs typeface="Times New Roman" panose="02020603050405020304" pitchFamily="18" charset="0"/>
              </a:rPr>
              <a:t> to store the Employee Personal and Registration Information and also Attendance, Leave details for Better Management.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5428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24696A-7C89-1E72-318F-40AA3E492E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98869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9FF94D-A939-60F1-1347-904B92FB79E1}"/>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325098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1FF25F-A368-AC27-9F66-C705D8DB80B3}"/>
              </a:ext>
            </a:extLst>
          </p:cNvPr>
          <p:cNvPicPr>
            <a:picLocks noChangeAspect="1"/>
          </p:cNvPicPr>
          <p:nvPr/>
        </p:nvPicPr>
        <p:blipFill>
          <a:blip r:embed="rId2"/>
          <a:stretch>
            <a:fillRect/>
          </a:stretch>
        </p:blipFill>
        <p:spPr>
          <a:xfrm>
            <a:off x="0" y="914400"/>
            <a:ext cx="12192000" cy="5943600"/>
          </a:xfrm>
          <a:prstGeom prst="rect">
            <a:avLst/>
          </a:prstGeom>
        </p:spPr>
      </p:pic>
      <p:sp>
        <p:nvSpPr>
          <p:cNvPr id="3" name="Title 2">
            <a:extLst>
              <a:ext uri="{FF2B5EF4-FFF2-40B4-BE49-F238E27FC236}">
                <a16:creationId xmlns:a16="http://schemas.microsoft.com/office/drawing/2014/main" id="{CB310D32-85B1-267B-4338-6048504F4B60}"/>
              </a:ext>
            </a:extLst>
          </p:cNvPr>
          <p:cNvSpPr>
            <a:spLocks noGrp="1"/>
          </p:cNvSpPr>
          <p:nvPr>
            <p:ph type="title"/>
          </p:nvPr>
        </p:nvSpPr>
        <p:spPr>
          <a:xfrm>
            <a:off x="576943" y="0"/>
            <a:ext cx="10294712" cy="914400"/>
          </a:xfrm>
        </p:spPr>
        <p:txBody>
          <a:bodyPr/>
          <a:lstStyle/>
          <a:p>
            <a:r>
              <a:rPr lang="en-US" dirty="0"/>
              <a:t>HR Accept And Reject Attendance Request</a:t>
            </a:r>
            <a:endParaRPr lang="en-IN" dirty="0"/>
          </a:p>
        </p:txBody>
      </p:sp>
    </p:spTree>
    <p:extLst>
      <p:ext uri="{BB962C8B-B14F-4D97-AF65-F5344CB8AC3E}">
        <p14:creationId xmlns:p14="http://schemas.microsoft.com/office/powerpoint/2010/main" val="8299913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A6E4A4-79A2-3A41-9635-2324D08075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53105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4E433F-75C3-0128-900A-364CA8C098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38389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05AB05-7DB4-0F45-1AF5-8012C78F026B}"/>
              </a:ext>
            </a:extLst>
          </p:cNvPr>
          <p:cNvPicPr>
            <a:picLocks noChangeAspect="1"/>
          </p:cNvPicPr>
          <p:nvPr/>
        </p:nvPicPr>
        <p:blipFill>
          <a:blip r:embed="rId2"/>
          <a:stretch>
            <a:fillRect/>
          </a:stretch>
        </p:blipFill>
        <p:spPr>
          <a:xfrm>
            <a:off x="0" y="968829"/>
            <a:ext cx="12235543" cy="5965371"/>
          </a:xfrm>
          <a:prstGeom prst="rect">
            <a:avLst/>
          </a:prstGeom>
        </p:spPr>
      </p:pic>
      <p:sp>
        <p:nvSpPr>
          <p:cNvPr id="3" name="Title 2">
            <a:extLst>
              <a:ext uri="{FF2B5EF4-FFF2-40B4-BE49-F238E27FC236}">
                <a16:creationId xmlns:a16="http://schemas.microsoft.com/office/drawing/2014/main" id="{E75B6115-7781-C7AA-380F-E7AE745E0D7C}"/>
              </a:ext>
            </a:extLst>
          </p:cNvPr>
          <p:cNvSpPr>
            <a:spLocks noGrp="1"/>
          </p:cNvSpPr>
          <p:nvPr>
            <p:ph type="title"/>
          </p:nvPr>
        </p:nvSpPr>
        <p:spPr>
          <a:xfrm>
            <a:off x="163287" y="0"/>
            <a:ext cx="10653940" cy="968829"/>
          </a:xfrm>
        </p:spPr>
        <p:txBody>
          <a:bodyPr>
            <a:normAutofit fontScale="90000"/>
          </a:bodyPr>
          <a:lstStyle/>
          <a:p>
            <a:r>
              <a:rPr lang="en-IN" dirty="0"/>
              <a:t>Employee and hr attendance analysis Through graph</a:t>
            </a:r>
          </a:p>
        </p:txBody>
      </p:sp>
    </p:spTree>
    <p:extLst>
      <p:ext uri="{BB962C8B-B14F-4D97-AF65-F5344CB8AC3E}">
        <p14:creationId xmlns:p14="http://schemas.microsoft.com/office/powerpoint/2010/main" val="2559439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0B31D2-BE26-E6BA-1E2C-CA4CBC4E5BD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114295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4D51BD-032D-229B-13CF-9877EEAD59ED}"/>
              </a:ext>
            </a:extLst>
          </p:cNvPr>
          <p:cNvPicPr>
            <a:picLocks noChangeAspect="1"/>
          </p:cNvPicPr>
          <p:nvPr/>
        </p:nvPicPr>
        <p:blipFill>
          <a:blip r:embed="rId2"/>
          <a:stretch>
            <a:fillRect/>
          </a:stretch>
        </p:blipFill>
        <p:spPr>
          <a:xfrm>
            <a:off x="0" y="783771"/>
            <a:ext cx="12192000" cy="6074229"/>
          </a:xfrm>
          <a:prstGeom prst="rect">
            <a:avLst/>
          </a:prstGeom>
        </p:spPr>
      </p:pic>
      <p:sp>
        <p:nvSpPr>
          <p:cNvPr id="3" name="Title 2">
            <a:extLst>
              <a:ext uri="{FF2B5EF4-FFF2-40B4-BE49-F238E27FC236}">
                <a16:creationId xmlns:a16="http://schemas.microsoft.com/office/drawing/2014/main" id="{7C14FD83-60B1-FDA2-F365-C6A0ED2DDEFA}"/>
              </a:ext>
            </a:extLst>
          </p:cNvPr>
          <p:cNvSpPr>
            <a:spLocks noGrp="1"/>
          </p:cNvSpPr>
          <p:nvPr>
            <p:ph type="title"/>
          </p:nvPr>
        </p:nvSpPr>
        <p:spPr>
          <a:xfrm>
            <a:off x="685801" y="1"/>
            <a:ext cx="10131425" cy="925285"/>
          </a:xfrm>
        </p:spPr>
        <p:txBody>
          <a:bodyPr>
            <a:normAutofit/>
          </a:bodyPr>
          <a:lstStyle/>
          <a:p>
            <a:r>
              <a:rPr lang="en-IN" dirty="0"/>
              <a:t>HR Add Department </a:t>
            </a:r>
          </a:p>
        </p:txBody>
      </p:sp>
    </p:spTree>
    <p:extLst>
      <p:ext uri="{BB962C8B-B14F-4D97-AF65-F5344CB8AC3E}">
        <p14:creationId xmlns:p14="http://schemas.microsoft.com/office/powerpoint/2010/main" val="2631663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9A341-CF09-0782-40A8-905A023C09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27915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B4A4FE-5A42-57E6-F1B9-269DBBE9239F}"/>
              </a:ext>
            </a:extLst>
          </p:cNvPr>
          <p:cNvPicPr>
            <a:picLocks noChangeAspect="1"/>
          </p:cNvPicPr>
          <p:nvPr/>
        </p:nvPicPr>
        <p:blipFill>
          <a:blip r:embed="rId2"/>
          <a:stretch>
            <a:fillRect/>
          </a:stretch>
        </p:blipFill>
        <p:spPr>
          <a:xfrm>
            <a:off x="0" y="0"/>
            <a:ext cx="12191999" cy="6781800"/>
          </a:xfrm>
          <a:prstGeom prst="rect">
            <a:avLst/>
          </a:prstGeom>
        </p:spPr>
      </p:pic>
    </p:spTree>
    <p:extLst>
      <p:ext uri="{BB962C8B-B14F-4D97-AF65-F5344CB8AC3E}">
        <p14:creationId xmlns:p14="http://schemas.microsoft.com/office/powerpoint/2010/main" val="3693342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773B-D255-E867-AB73-1098DE17DF84}"/>
              </a:ext>
            </a:extLst>
          </p:cNvPr>
          <p:cNvSpPr>
            <a:spLocks noGrp="1"/>
          </p:cNvSpPr>
          <p:nvPr>
            <p:ph type="title"/>
          </p:nvPr>
        </p:nvSpPr>
        <p:spPr>
          <a:xfrm>
            <a:off x="667871" y="1398494"/>
            <a:ext cx="10131427" cy="851648"/>
          </a:xfrm>
        </p:spPr>
        <p:txBody>
          <a:bodyPr>
            <a:normAutofit/>
          </a:bodyPr>
          <a:lstStyle/>
          <a:p>
            <a:pPr marL="457200" indent="-457200">
              <a:buFont typeface="Wingdings" panose="05000000000000000000" pitchFamily="2" charset="2"/>
              <a:buChar char="q"/>
            </a:pPr>
            <a:r>
              <a:rPr lang="en-IN" cap="all" dirty="0">
                <a:latin typeface="Times New Roman" panose="02020603050405020304" pitchFamily="18" charset="0"/>
                <a:cs typeface="Times New Roman" panose="02020603050405020304" pitchFamily="18" charset="0"/>
              </a:rPr>
              <a:t>Proposed System</a:t>
            </a:r>
            <a:endParaRPr lang="en-IN" dirty="0"/>
          </a:p>
        </p:txBody>
      </p:sp>
      <p:sp>
        <p:nvSpPr>
          <p:cNvPr id="3" name="Text Placeholder 2">
            <a:extLst>
              <a:ext uri="{FF2B5EF4-FFF2-40B4-BE49-F238E27FC236}">
                <a16:creationId xmlns:a16="http://schemas.microsoft.com/office/drawing/2014/main" id="{92E190AE-54E7-B2DC-08AC-A9F98B3C4D28}"/>
              </a:ext>
            </a:extLst>
          </p:cNvPr>
          <p:cNvSpPr>
            <a:spLocks noGrp="1"/>
          </p:cNvSpPr>
          <p:nvPr>
            <p:ph type="body" idx="1"/>
          </p:nvPr>
        </p:nvSpPr>
        <p:spPr>
          <a:xfrm>
            <a:off x="802341" y="2250142"/>
            <a:ext cx="10131428" cy="3926539"/>
          </a:xfrm>
        </p:spPr>
        <p:txBody>
          <a:bodyPr>
            <a:noAutofit/>
          </a:bodyPr>
          <a:lstStyle/>
          <a:p>
            <a:pPr lvl="1">
              <a:lnSpc>
                <a:spcPct val="150000"/>
              </a:lnSpc>
            </a:pPr>
            <a:r>
              <a:rPr lang="en-US" b="0" i="0" u="none" strike="noStrike" baseline="0" dirty="0">
                <a:latin typeface="Times New Roman" panose="02020603050405020304" pitchFamily="18" charset="0"/>
                <a:cs typeface="Times New Roman" panose="02020603050405020304" pitchFamily="18" charset="0"/>
              </a:rPr>
              <a:t>▪ The Main Aim of the Proposed System is to provide an easy to use Environment to </a:t>
            </a:r>
            <a:r>
              <a:rPr lang="en-IN" b="0" i="0" u="none" strike="noStrike" baseline="0" dirty="0">
                <a:latin typeface="Times New Roman" panose="02020603050405020304" pitchFamily="18" charset="0"/>
                <a:cs typeface="Times New Roman" panose="02020603050405020304" pitchFamily="18" charset="0"/>
              </a:rPr>
              <a:t>carry out Process.</a:t>
            </a:r>
            <a:br>
              <a:rPr lang="en-IN" b="0" i="0" u="none" strike="noStrike" baseline="0" dirty="0">
                <a:latin typeface="Times New Roman" panose="02020603050405020304" pitchFamily="18" charset="0"/>
                <a:cs typeface="Times New Roman" panose="02020603050405020304" pitchFamily="18" charset="0"/>
              </a:rPr>
            </a:br>
            <a:r>
              <a:rPr lang="en-US" b="0" i="0" u="none" strike="noStrike" baseline="0" dirty="0">
                <a:latin typeface="Times New Roman" panose="02020603050405020304" pitchFamily="18" charset="0"/>
                <a:cs typeface="Times New Roman" panose="02020603050405020304" pitchFamily="18" charset="0"/>
              </a:rPr>
              <a:t>▪ The Newly Created System is used to Overcome the redundancy of the Existing </a:t>
            </a:r>
            <a:r>
              <a:rPr lang="en-IN" b="0" i="0" u="none" strike="noStrike" baseline="0" dirty="0">
                <a:latin typeface="Times New Roman" panose="02020603050405020304" pitchFamily="18" charset="0"/>
                <a:cs typeface="Times New Roman" panose="02020603050405020304" pitchFamily="18" charset="0"/>
              </a:rPr>
              <a:t>System.</a:t>
            </a:r>
            <a:br>
              <a:rPr lang="en-IN" b="0" i="0" u="none" strike="noStrike" baseline="0" dirty="0">
                <a:latin typeface="Times New Roman" panose="02020603050405020304" pitchFamily="18" charset="0"/>
                <a:cs typeface="Times New Roman" panose="02020603050405020304" pitchFamily="18" charset="0"/>
              </a:rPr>
            </a:br>
            <a:r>
              <a:rPr lang="en-US" b="0" i="0" u="none" strike="noStrike" baseline="0" dirty="0">
                <a:latin typeface="Times New Roman" panose="02020603050405020304" pitchFamily="18" charset="0"/>
                <a:cs typeface="Times New Roman" panose="02020603050405020304" pitchFamily="18" charset="0"/>
              </a:rPr>
              <a:t>▪ The Proposed System is a Desktop based application, Created in Django, and</a:t>
            </a:r>
            <a:r>
              <a:rPr lang="en-US" dirty="0">
                <a:latin typeface="Times New Roman" panose="02020603050405020304" pitchFamily="18" charset="0"/>
                <a:cs typeface="Times New Roman" panose="02020603050405020304" pitchFamily="18" charset="0"/>
              </a:rPr>
              <a:t> </a:t>
            </a:r>
            <a:r>
              <a:rPr lang="en-US" b="0" i="0" u="none" strike="noStrike" baseline="0" dirty="0">
                <a:latin typeface="Times New Roman" panose="02020603050405020304" pitchFamily="18" charset="0"/>
                <a:cs typeface="Times New Roman" panose="02020603050405020304" pitchFamily="18" charset="0"/>
              </a:rPr>
              <a:t>provides Form based User Friendly GUI.</a:t>
            </a:r>
            <a:br>
              <a:rPr lang="en-US" b="0" i="0" u="none" strike="noStrike" baseline="0" dirty="0">
                <a:latin typeface="Times New Roman" panose="02020603050405020304" pitchFamily="18" charset="0"/>
                <a:cs typeface="Times New Roman" panose="02020603050405020304" pitchFamily="18" charset="0"/>
              </a:rPr>
            </a:br>
            <a:r>
              <a:rPr lang="en-US" b="0" i="0" u="none" strike="noStrike" baseline="0" dirty="0">
                <a:latin typeface="Times New Roman" panose="02020603050405020304" pitchFamily="18" charset="0"/>
                <a:cs typeface="Times New Roman" panose="02020603050405020304" pitchFamily="18" charset="0"/>
              </a:rPr>
              <a:t>▪ With the Use of </a:t>
            </a:r>
            <a:r>
              <a:rPr lang="en-US" dirty="0">
                <a:latin typeface="Times New Roman" panose="02020603050405020304" pitchFamily="18" charset="0"/>
                <a:cs typeface="Times New Roman" panose="02020603050405020304" pitchFamily="18" charset="0"/>
              </a:rPr>
              <a:t>sqlite</a:t>
            </a:r>
            <a:r>
              <a:rPr lang="en-US" b="0" i="0" u="none" strike="noStrike" baseline="0" dirty="0">
                <a:latin typeface="Times New Roman" panose="02020603050405020304" pitchFamily="18" charset="0"/>
                <a:cs typeface="Times New Roman" panose="02020603050405020304" pitchFamily="18" charset="0"/>
              </a:rPr>
              <a:t> database from Application Interface , Database Security is higher compared to Existing System and Prevent Unauthorized users to access the </a:t>
            </a:r>
            <a:r>
              <a:rPr lang="en-IN" b="0" i="0" u="none" strike="noStrike" baseline="0" dirty="0">
                <a:latin typeface="Times New Roman" panose="02020603050405020304" pitchFamily="18" charset="0"/>
                <a:cs typeface="Times New Roman" panose="02020603050405020304" pitchFamily="18" charset="0"/>
              </a:rPr>
              <a:t>data.</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08910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94F54-FBBE-8D73-65E8-FC42626B59A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89171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7800F-B8DA-0AA7-89E6-518814090689}"/>
              </a:ext>
            </a:extLst>
          </p:cNvPr>
          <p:cNvSpPr>
            <a:spLocks noGrp="1"/>
          </p:cNvSpPr>
          <p:nvPr>
            <p:ph type="title"/>
          </p:nvPr>
        </p:nvSpPr>
        <p:spPr>
          <a:xfrm>
            <a:off x="685801" y="0"/>
            <a:ext cx="10131425" cy="1034143"/>
          </a:xfrm>
        </p:spPr>
        <p:txBody>
          <a:bodyPr/>
          <a:lstStyle/>
          <a:p>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2800" kern="100" dirty="0">
                <a:effectLst/>
                <a:latin typeface="Calibri" panose="020F0502020204030204" pitchFamily="34" charset="0"/>
                <a:ea typeface="Calibri" panose="020F0502020204030204" pitchFamily="34" charset="0"/>
                <a:cs typeface="Times New Roman" panose="02020603050405020304" pitchFamily="18" charset="0"/>
              </a:rPr>
              <a:t>Employee can Apply for leave</a:t>
            </a:r>
            <a:endParaRPr lang="en-IN" sz="2800" dirty="0"/>
          </a:p>
        </p:txBody>
      </p:sp>
      <p:pic>
        <p:nvPicPr>
          <p:cNvPr id="6" name="Picture 5">
            <a:extLst>
              <a:ext uri="{FF2B5EF4-FFF2-40B4-BE49-F238E27FC236}">
                <a16:creationId xmlns:a16="http://schemas.microsoft.com/office/drawing/2014/main" id="{9DC314C0-D04F-96DC-5648-6BBE9AAB5CB8}"/>
              </a:ext>
            </a:extLst>
          </p:cNvPr>
          <p:cNvPicPr>
            <a:picLocks noChangeAspect="1"/>
          </p:cNvPicPr>
          <p:nvPr/>
        </p:nvPicPr>
        <p:blipFill>
          <a:blip r:embed="rId2"/>
          <a:stretch>
            <a:fillRect/>
          </a:stretch>
        </p:blipFill>
        <p:spPr>
          <a:xfrm>
            <a:off x="0" y="881742"/>
            <a:ext cx="12192000" cy="5976258"/>
          </a:xfrm>
          <a:prstGeom prst="rect">
            <a:avLst/>
          </a:prstGeom>
        </p:spPr>
      </p:pic>
    </p:spTree>
    <p:extLst>
      <p:ext uri="{BB962C8B-B14F-4D97-AF65-F5344CB8AC3E}">
        <p14:creationId xmlns:p14="http://schemas.microsoft.com/office/powerpoint/2010/main" val="239981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470DC3-96C3-AE9C-07C4-8FFD6EAB4B72}"/>
              </a:ext>
            </a:extLst>
          </p:cNvPr>
          <p:cNvPicPr>
            <a:picLocks noChangeAspect="1"/>
          </p:cNvPicPr>
          <p:nvPr/>
        </p:nvPicPr>
        <p:blipFill>
          <a:blip r:embed="rId2"/>
          <a:stretch>
            <a:fillRect/>
          </a:stretch>
        </p:blipFill>
        <p:spPr>
          <a:xfrm>
            <a:off x="6037" y="0"/>
            <a:ext cx="12179926" cy="6858000"/>
          </a:xfrm>
          <a:prstGeom prst="rect">
            <a:avLst/>
          </a:prstGeom>
        </p:spPr>
      </p:pic>
    </p:spTree>
    <p:extLst>
      <p:ext uri="{BB962C8B-B14F-4D97-AF65-F5344CB8AC3E}">
        <p14:creationId xmlns:p14="http://schemas.microsoft.com/office/powerpoint/2010/main" val="1658383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74405B-C9B2-82CC-9841-4702846DB42E}"/>
              </a:ext>
            </a:extLst>
          </p:cNvPr>
          <p:cNvPicPr>
            <a:picLocks noChangeAspect="1"/>
          </p:cNvPicPr>
          <p:nvPr/>
        </p:nvPicPr>
        <p:blipFill>
          <a:blip r:embed="rId2"/>
          <a:stretch>
            <a:fillRect/>
          </a:stretch>
        </p:blipFill>
        <p:spPr>
          <a:xfrm>
            <a:off x="15562" y="0"/>
            <a:ext cx="12160875" cy="6857999"/>
          </a:xfrm>
          <a:prstGeom prst="rect">
            <a:avLst/>
          </a:prstGeom>
        </p:spPr>
      </p:pic>
    </p:spTree>
    <p:extLst>
      <p:ext uri="{BB962C8B-B14F-4D97-AF65-F5344CB8AC3E}">
        <p14:creationId xmlns:p14="http://schemas.microsoft.com/office/powerpoint/2010/main" val="321244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3A68E-9178-ADD8-2FA2-7490B7784714}"/>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12178556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D404B2-6B0A-75DE-419C-E512980E43BC}"/>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951968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DD12BB-FE37-58A1-D034-DDCB1EE6D178}"/>
              </a:ext>
            </a:extLst>
          </p:cNvPr>
          <p:cNvPicPr>
            <a:picLocks noChangeAspect="1"/>
          </p:cNvPicPr>
          <p:nvPr/>
        </p:nvPicPr>
        <p:blipFill>
          <a:blip r:embed="rId2"/>
          <a:stretch>
            <a:fillRect/>
          </a:stretch>
        </p:blipFill>
        <p:spPr>
          <a:xfrm>
            <a:off x="31125" y="0"/>
            <a:ext cx="12160875" cy="6858000"/>
          </a:xfrm>
          <a:prstGeom prst="rect">
            <a:avLst/>
          </a:prstGeom>
        </p:spPr>
      </p:pic>
    </p:spTree>
    <p:extLst>
      <p:ext uri="{BB962C8B-B14F-4D97-AF65-F5344CB8AC3E}">
        <p14:creationId xmlns:p14="http://schemas.microsoft.com/office/powerpoint/2010/main" val="3573383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D7EE47-793B-0FDE-6042-52CABE8D9EE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301314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9DBE16-30AC-CB01-E9B5-228AB52AEBCF}"/>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178691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416C2E-37F4-E94F-922D-665C599B9C80}"/>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530904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9A2A-107B-53F9-E5FE-C3967AE77F10}"/>
              </a:ext>
            </a:extLst>
          </p:cNvPr>
          <p:cNvSpPr>
            <a:spLocks noGrp="1"/>
          </p:cNvSpPr>
          <p:nvPr>
            <p:ph type="title"/>
          </p:nvPr>
        </p:nvSpPr>
        <p:spPr>
          <a:xfrm>
            <a:off x="685801" y="609601"/>
            <a:ext cx="10131427" cy="761999"/>
          </a:xfrm>
        </p:spPr>
        <p:txBody>
          <a:bodyPr/>
          <a:lstStyle/>
          <a:p>
            <a:pPr marL="457200" indent="-457200">
              <a:buFont typeface="Wingdings" panose="05000000000000000000" pitchFamily="2" charset="2"/>
              <a:buChar char="q"/>
            </a:pPr>
            <a:r>
              <a:rPr lang="en-IN" cap="all" dirty="0">
                <a:latin typeface="Times New Roman" panose="02020603050405020304" pitchFamily="18" charset="0"/>
                <a:cs typeface="Times New Roman" panose="02020603050405020304" pitchFamily="18" charset="0"/>
              </a:rPr>
              <a:t>Advantages of Proposed System</a:t>
            </a:r>
          </a:p>
        </p:txBody>
      </p:sp>
      <p:sp>
        <p:nvSpPr>
          <p:cNvPr id="3" name="Text Placeholder 2">
            <a:extLst>
              <a:ext uri="{FF2B5EF4-FFF2-40B4-BE49-F238E27FC236}">
                <a16:creationId xmlns:a16="http://schemas.microsoft.com/office/drawing/2014/main" id="{D8516721-281D-F722-9C52-3EB079E93D9C}"/>
              </a:ext>
            </a:extLst>
          </p:cNvPr>
          <p:cNvSpPr>
            <a:spLocks noGrp="1"/>
          </p:cNvSpPr>
          <p:nvPr>
            <p:ph type="body" idx="1"/>
          </p:nvPr>
        </p:nvSpPr>
        <p:spPr>
          <a:xfrm>
            <a:off x="685800" y="1658471"/>
            <a:ext cx="10131428" cy="4132729"/>
          </a:xfrm>
        </p:spPr>
        <p:txBody>
          <a:bodyPr>
            <a:normAutofit fontScale="77500" lnSpcReduction="20000"/>
          </a:bodyPr>
          <a:lstStyle/>
          <a:p>
            <a:pPr lvl="1">
              <a:lnSpc>
                <a:spcPct val="170000"/>
              </a:lnSpc>
            </a:pPr>
            <a:r>
              <a:rPr lang="en-US" sz="2800" dirty="0">
                <a:latin typeface="Times New Roman" panose="02020603050405020304" pitchFamily="18" charset="0"/>
                <a:cs typeface="Times New Roman" panose="02020603050405020304" pitchFamily="18" charset="0"/>
              </a:rPr>
              <a:t>▪ </a:t>
            </a:r>
            <a:r>
              <a:rPr lang="en-US" sz="2900" b="0" i="0" u="none" strike="noStrike" baseline="0" dirty="0">
                <a:latin typeface="Times New Roman" panose="02020603050405020304" pitchFamily="18" charset="0"/>
                <a:cs typeface="Times New Roman" panose="02020603050405020304" pitchFamily="18" charset="0"/>
              </a:rPr>
              <a:t>More User Friendly Work Environment.</a:t>
            </a:r>
            <a:br>
              <a:rPr lang="en-US" sz="2900" b="0" i="0" u="none" strike="noStrike" baseline="0" dirty="0">
                <a:latin typeface="Times New Roman" panose="02020603050405020304" pitchFamily="18" charset="0"/>
                <a:cs typeface="Times New Roman" panose="02020603050405020304" pitchFamily="18" charset="0"/>
              </a:rPr>
            </a:br>
            <a:r>
              <a:rPr lang="en-US" sz="2900" b="0" i="0" u="none" strike="noStrike" baseline="0" dirty="0">
                <a:latin typeface="Times New Roman" panose="02020603050405020304" pitchFamily="18" charset="0"/>
                <a:cs typeface="Times New Roman" panose="02020603050405020304" pitchFamily="18" charset="0"/>
              </a:rPr>
              <a:t>▪ With the use of necessary consistency constraints , data stored in database is</a:t>
            </a:r>
            <a:br>
              <a:rPr lang="en-US" sz="2900" b="0" i="0" u="none" strike="noStrike" baseline="0" dirty="0">
                <a:latin typeface="Times New Roman" panose="02020603050405020304" pitchFamily="18" charset="0"/>
                <a:cs typeface="Times New Roman" panose="02020603050405020304" pitchFamily="18" charset="0"/>
              </a:rPr>
            </a:br>
            <a:r>
              <a:rPr lang="en-US" sz="2900" b="0" i="0" u="none" strike="noStrike" baseline="0" dirty="0">
                <a:latin typeface="Times New Roman" panose="02020603050405020304" pitchFamily="18" charset="0"/>
                <a:cs typeface="Times New Roman" panose="02020603050405020304" pitchFamily="18" charset="0"/>
              </a:rPr>
              <a:t>consistent and avoids data redundancy.</a:t>
            </a:r>
            <a:br>
              <a:rPr lang="en-US" sz="2900" b="0" i="0" u="none" strike="noStrike" baseline="0" dirty="0">
                <a:latin typeface="Times New Roman" panose="02020603050405020304" pitchFamily="18" charset="0"/>
                <a:cs typeface="Times New Roman" panose="02020603050405020304" pitchFamily="18" charset="0"/>
              </a:rPr>
            </a:br>
            <a:r>
              <a:rPr lang="en-US" sz="2900" b="0" i="0" u="none" strike="noStrike" baseline="0" dirty="0">
                <a:latin typeface="Times New Roman" panose="02020603050405020304" pitchFamily="18" charset="0"/>
                <a:cs typeface="Times New Roman" panose="02020603050405020304" pitchFamily="18" charset="0"/>
              </a:rPr>
              <a:t>▪ Report generation based on Admin Requirements is very much easy compared to</a:t>
            </a:r>
            <a:br>
              <a:rPr lang="en-US" sz="2900" b="0" i="0" u="none" strike="noStrike" baseline="0" dirty="0">
                <a:latin typeface="Times New Roman" panose="02020603050405020304" pitchFamily="18" charset="0"/>
                <a:cs typeface="Times New Roman" panose="02020603050405020304" pitchFamily="18" charset="0"/>
              </a:rPr>
            </a:br>
            <a:r>
              <a:rPr lang="en-IN" sz="2900" b="0" i="0" u="none" strike="noStrike" baseline="0" dirty="0">
                <a:latin typeface="Times New Roman" panose="02020603050405020304" pitchFamily="18" charset="0"/>
                <a:cs typeface="Times New Roman" panose="02020603050405020304" pitchFamily="18" charset="0"/>
              </a:rPr>
              <a:t>existing File based system.</a:t>
            </a:r>
            <a:br>
              <a:rPr lang="en-IN" sz="2900" b="0" i="0" u="none" strike="noStrike" baseline="0" dirty="0">
                <a:latin typeface="Times New Roman" panose="02020603050405020304" pitchFamily="18" charset="0"/>
                <a:cs typeface="Times New Roman" panose="02020603050405020304" pitchFamily="18" charset="0"/>
              </a:rPr>
            </a:br>
            <a:r>
              <a:rPr lang="en-US" sz="2900" b="0" i="0" u="none" strike="noStrike" baseline="0" dirty="0">
                <a:latin typeface="Times New Roman" panose="02020603050405020304" pitchFamily="18" charset="0"/>
                <a:cs typeface="Times New Roman" panose="02020603050405020304" pitchFamily="18" charset="0"/>
              </a:rPr>
              <a:t>▪ Provides easy to search functionality to search specific type of records from Databases.</a:t>
            </a:r>
            <a:br>
              <a:rPr lang="en-US" sz="2900" b="0" i="0" u="none" strike="noStrike" baseline="0" dirty="0">
                <a:latin typeface="Times New Roman" panose="02020603050405020304" pitchFamily="18" charset="0"/>
                <a:cs typeface="Times New Roman" panose="02020603050405020304" pitchFamily="18" charset="0"/>
              </a:rPr>
            </a:br>
            <a:r>
              <a:rPr lang="en-US" sz="2900" b="0" i="0" u="none" strike="noStrike" baseline="0" dirty="0">
                <a:latin typeface="Times New Roman" panose="02020603050405020304" pitchFamily="18" charset="0"/>
                <a:cs typeface="Times New Roman" panose="02020603050405020304" pitchFamily="18" charset="0"/>
              </a:rPr>
              <a:t>▪ Provides more Security compared to the Existing System.</a:t>
            </a:r>
            <a:endParaRPr lang="en-IN" sz="2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1340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1551DE-5CE1-46DF-224E-37CB080E251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143111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028AA7-0D5B-48DE-7ADB-32BAC6AF7E8E}"/>
              </a:ext>
            </a:extLst>
          </p:cNvPr>
          <p:cNvSpPr>
            <a:spLocks noGrp="1"/>
          </p:cNvSpPr>
          <p:nvPr>
            <p:ph type="title"/>
          </p:nvPr>
        </p:nvSpPr>
        <p:spPr>
          <a:xfrm>
            <a:off x="685801" y="555170"/>
            <a:ext cx="10131425" cy="1456267"/>
          </a:xfrm>
        </p:spPr>
        <p:txBody>
          <a:bodyPr/>
          <a:lstStyle/>
          <a:p>
            <a:r>
              <a:rPr lang="en-IN" dirty="0"/>
              <a:t>Test Cases</a:t>
            </a:r>
          </a:p>
        </p:txBody>
      </p:sp>
      <p:graphicFrame>
        <p:nvGraphicFramePr>
          <p:cNvPr id="5" name="Table 4">
            <a:extLst>
              <a:ext uri="{FF2B5EF4-FFF2-40B4-BE49-F238E27FC236}">
                <a16:creationId xmlns:a16="http://schemas.microsoft.com/office/drawing/2014/main" id="{23D08819-723E-9884-31A1-74E1C05BA38B}"/>
              </a:ext>
            </a:extLst>
          </p:cNvPr>
          <p:cNvGraphicFramePr>
            <a:graphicFrameLocks noGrp="1"/>
          </p:cNvGraphicFramePr>
          <p:nvPr/>
        </p:nvGraphicFramePr>
        <p:xfrm>
          <a:off x="914399" y="2065866"/>
          <a:ext cx="10493830" cy="3115735"/>
        </p:xfrm>
        <a:graphic>
          <a:graphicData uri="http://schemas.openxmlformats.org/drawingml/2006/table">
            <a:tbl>
              <a:tblPr firstRow="1" firstCol="1" bandRow="1">
                <a:tableStyleId>{5C22544A-7EE6-4342-B048-85BDC9FD1C3A}</a:tableStyleId>
              </a:tblPr>
              <a:tblGrid>
                <a:gridCol w="2633933">
                  <a:extLst>
                    <a:ext uri="{9D8B030D-6E8A-4147-A177-3AD203B41FA5}">
                      <a16:colId xmlns:a16="http://schemas.microsoft.com/office/drawing/2014/main" val="4229428309"/>
                    </a:ext>
                  </a:extLst>
                </a:gridCol>
                <a:gridCol w="7859897">
                  <a:extLst>
                    <a:ext uri="{9D8B030D-6E8A-4147-A177-3AD203B41FA5}">
                      <a16:colId xmlns:a16="http://schemas.microsoft.com/office/drawing/2014/main" val="2238606710"/>
                    </a:ext>
                  </a:extLst>
                </a:gridCol>
              </a:tblGrid>
              <a:tr h="623147">
                <a:tc>
                  <a:txBody>
                    <a:bodyPr/>
                    <a:lstStyle/>
                    <a:p>
                      <a:r>
                        <a:rPr lang="en-IN" sz="1800" b="1" i="1" kern="100" dirty="0">
                          <a:effectLst/>
                        </a:rPr>
                        <a:t>Test Case </a:t>
                      </a:r>
                      <a:r>
                        <a:rPr lang="en-IN" sz="1800" b="1" kern="100" dirty="0">
                          <a:effectLst/>
                        </a:rPr>
                        <a:t>ID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1</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5528215"/>
                  </a:ext>
                </a:extLst>
              </a:tr>
              <a:tr h="623147">
                <a:tc>
                  <a:txBody>
                    <a:bodyPr/>
                    <a:lstStyle/>
                    <a:p>
                      <a:r>
                        <a:rPr lang="en-IN" sz="1800" b="1" kern="100">
                          <a:effectLst/>
                        </a:rPr>
                        <a:t>Test Case 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a:effectLst/>
                        </a:rPr>
                        <a:t>Validation For “Password”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61167468"/>
                  </a:ext>
                </a:extLst>
              </a:tr>
              <a:tr h="623147">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a:effectLst/>
                        </a:rPr>
                        <a:t>Incorrect Password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2897176"/>
                  </a:ext>
                </a:extLst>
              </a:tr>
              <a:tr h="623147">
                <a:tc>
                  <a:txBody>
                    <a:bodyPr/>
                    <a:lstStyle/>
                    <a:p>
                      <a:r>
                        <a:rPr lang="en-IN" sz="1800" b="1" kern="100">
                          <a:effectLst/>
                        </a:rPr>
                        <a:t>Expected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a:effectLst/>
                        </a:rPr>
                        <a:t>Message “Your Password is incorrect”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6280518"/>
                  </a:ext>
                </a:extLst>
              </a:tr>
              <a:tr h="623147">
                <a:tc>
                  <a:txBody>
                    <a:bodyPr/>
                    <a:lstStyle/>
                    <a:p>
                      <a:r>
                        <a:rPr lang="en-IN" sz="1800" b="1" kern="100">
                          <a:effectLst/>
                        </a:rPr>
                        <a:t>Actual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7719014"/>
                  </a:ext>
                </a:extLst>
              </a:tr>
            </a:tbl>
          </a:graphicData>
        </a:graphic>
      </p:graphicFrame>
    </p:spTree>
    <p:extLst>
      <p:ext uri="{BB962C8B-B14F-4D97-AF65-F5344CB8AC3E}">
        <p14:creationId xmlns:p14="http://schemas.microsoft.com/office/powerpoint/2010/main" val="443844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8437E91-2F02-0473-4C1C-C8716A77FB48}"/>
              </a:ext>
            </a:extLst>
          </p:cNvPr>
          <p:cNvGraphicFramePr>
            <a:graphicFrameLocks noGrp="1"/>
          </p:cNvGraphicFramePr>
          <p:nvPr/>
        </p:nvGraphicFramePr>
        <p:xfrm>
          <a:off x="783771" y="250371"/>
          <a:ext cx="10482943" cy="2808515"/>
        </p:xfrm>
        <a:graphic>
          <a:graphicData uri="http://schemas.openxmlformats.org/drawingml/2006/table">
            <a:tbl>
              <a:tblPr firstRow="1" firstCol="1" bandRow="1">
                <a:tableStyleId>{5C22544A-7EE6-4342-B048-85BDC9FD1C3A}</a:tableStyleId>
              </a:tblPr>
              <a:tblGrid>
                <a:gridCol w="2631201">
                  <a:extLst>
                    <a:ext uri="{9D8B030D-6E8A-4147-A177-3AD203B41FA5}">
                      <a16:colId xmlns:a16="http://schemas.microsoft.com/office/drawing/2014/main" val="1270751910"/>
                    </a:ext>
                  </a:extLst>
                </a:gridCol>
                <a:gridCol w="7851742">
                  <a:extLst>
                    <a:ext uri="{9D8B030D-6E8A-4147-A177-3AD203B41FA5}">
                      <a16:colId xmlns:a16="http://schemas.microsoft.com/office/drawing/2014/main" val="2587093878"/>
                    </a:ext>
                  </a:extLst>
                </a:gridCol>
              </a:tblGrid>
              <a:tr h="561703">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a:effectLst/>
                        </a:rPr>
                        <a:t>2</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9870694"/>
                  </a:ext>
                </a:extLst>
              </a:tr>
              <a:tr h="561703">
                <a:tc>
                  <a:txBody>
                    <a:bodyPr/>
                    <a:lstStyle/>
                    <a:p>
                      <a:r>
                        <a:rPr lang="en-IN" sz="1800" b="1" kern="100">
                          <a:effectLst/>
                        </a:rPr>
                        <a:t>Test Case 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a:effectLst/>
                        </a:rPr>
                        <a:t>Validation For “Username”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8518644"/>
                  </a:ext>
                </a:extLst>
              </a:tr>
              <a:tr h="561703">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Incorrect Username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4097047"/>
                  </a:ext>
                </a:extLst>
              </a:tr>
              <a:tr h="561703">
                <a:tc>
                  <a:txBody>
                    <a:bodyPr/>
                    <a:lstStyle/>
                    <a:p>
                      <a:r>
                        <a:rPr lang="en-IN" sz="1800" b="1" kern="100">
                          <a:effectLst/>
                        </a:rPr>
                        <a:t>Expected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Message “Your Password is incorrect”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550233"/>
                  </a:ext>
                </a:extLst>
              </a:tr>
              <a:tr h="561703">
                <a:tc>
                  <a:txBody>
                    <a:bodyPr/>
                    <a:lstStyle/>
                    <a:p>
                      <a:r>
                        <a:rPr lang="en-IN" sz="1800" b="1" kern="100">
                          <a:effectLst/>
                        </a:rPr>
                        <a:t>Actual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5008635"/>
                  </a:ext>
                </a:extLst>
              </a:tr>
            </a:tbl>
          </a:graphicData>
        </a:graphic>
      </p:graphicFrame>
      <p:graphicFrame>
        <p:nvGraphicFramePr>
          <p:cNvPr id="4" name="Table 3">
            <a:extLst>
              <a:ext uri="{FF2B5EF4-FFF2-40B4-BE49-F238E27FC236}">
                <a16:creationId xmlns:a16="http://schemas.microsoft.com/office/drawing/2014/main" id="{F102A1AA-FAB2-117F-E3E1-1A8CF74FA6BC}"/>
              </a:ext>
            </a:extLst>
          </p:cNvPr>
          <p:cNvGraphicFramePr>
            <a:graphicFrameLocks noGrp="1"/>
          </p:cNvGraphicFramePr>
          <p:nvPr/>
        </p:nvGraphicFramePr>
        <p:xfrm>
          <a:off x="783771" y="3526971"/>
          <a:ext cx="10482943" cy="2993570"/>
        </p:xfrm>
        <a:graphic>
          <a:graphicData uri="http://schemas.openxmlformats.org/drawingml/2006/table">
            <a:tbl>
              <a:tblPr firstRow="1" firstCol="1" bandRow="1">
                <a:tableStyleId>{5C22544A-7EE6-4342-B048-85BDC9FD1C3A}</a:tableStyleId>
              </a:tblPr>
              <a:tblGrid>
                <a:gridCol w="2677886">
                  <a:extLst>
                    <a:ext uri="{9D8B030D-6E8A-4147-A177-3AD203B41FA5}">
                      <a16:colId xmlns:a16="http://schemas.microsoft.com/office/drawing/2014/main" val="685869345"/>
                    </a:ext>
                  </a:extLst>
                </a:gridCol>
                <a:gridCol w="7805057">
                  <a:extLst>
                    <a:ext uri="{9D8B030D-6E8A-4147-A177-3AD203B41FA5}">
                      <a16:colId xmlns:a16="http://schemas.microsoft.com/office/drawing/2014/main" val="3827803144"/>
                    </a:ext>
                  </a:extLst>
                </a:gridCol>
              </a:tblGrid>
              <a:tr h="598714">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extLst>
                  <a:ext uri="{0D108BD9-81ED-4DB2-BD59-A6C34878D82A}">
                    <a16:rowId xmlns:a16="http://schemas.microsoft.com/office/drawing/2014/main" val="3382650599"/>
                  </a:ext>
                </a:extLst>
              </a:tr>
              <a:tr h="598714">
                <a:tc>
                  <a:txBody>
                    <a:bodyPr/>
                    <a:lstStyle/>
                    <a:p>
                      <a:r>
                        <a:rPr lang="en-IN" sz="1800" b="1" kern="100">
                          <a:effectLst/>
                        </a:rPr>
                        <a:t>Test Case 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a:effectLst/>
                        </a:rPr>
                        <a:t>Validation For “Username”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9075737"/>
                  </a:ext>
                </a:extLst>
              </a:tr>
              <a:tr h="598714">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Incorrect Username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469411"/>
                  </a:ext>
                </a:extLst>
              </a:tr>
              <a:tr h="598714">
                <a:tc>
                  <a:txBody>
                    <a:bodyPr/>
                    <a:lstStyle/>
                    <a:p>
                      <a:r>
                        <a:rPr lang="en-IN" sz="1800" b="1" kern="100">
                          <a:effectLst/>
                        </a:rPr>
                        <a:t>Expected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Message “Your Password is incorrect”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1284643"/>
                  </a:ext>
                </a:extLst>
              </a:tr>
              <a:tr h="598714">
                <a:tc>
                  <a:txBody>
                    <a:bodyPr/>
                    <a:lstStyle/>
                    <a:p>
                      <a:r>
                        <a:rPr lang="en-IN" sz="1800" b="1" kern="100">
                          <a:effectLst/>
                        </a:rPr>
                        <a:t>Actual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8668191"/>
                  </a:ext>
                </a:extLst>
              </a:tr>
            </a:tbl>
          </a:graphicData>
        </a:graphic>
      </p:graphicFrame>
    </p:spTree>
    <p:extLst>
      <p:ext uri="{BB962C8B-B14F-4D97-AF65-F5344CB8AC3E}">
        <p14:creationId xmlns:p14="http://schemas.microsoft.com/office/powerpoint/2010/main" val="22470470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8437E91-2F02-0473-4C1C-C8716A77FB48}"/>
              </a:ext>
            </a:extLst>
          </p:cNvPr>
          <p:cNvGraphicFramePr>
            <a:graphicFrameLocks noGrp="1"/>
          </p:cNvGraphicFramePr>
          <p:nvPr/>
        </p:nvGraphicFramePr>
        <p:xfrm>
          <a:off x="783771" y="250371"/>
          <a:ext cx="10482943" cy="2808515"/>
        </p:xfrm>
        <a:graphic>
          <a:graphicData uri="http://schemas.openxmlformats.org/drawingml/2006/table">
            <a:tbl>
              <a:tblPr firstRow="1" firstCol="1" bandRow="1">
                <a:tableStyleId>{5C22544A-7EE6-4342-B048-85BDC9FD1C3A}</a:tableStyleId>
              </a:tblPr>
              <a:tblGrid>
                <a:gridCol w="2631201">
                  <a:extLst>
                    <a:ext uri="{9D8B030D-6E8A-4147-A177-3AD203B41FA5}">
                      <a16:colId xmlns:a16="http://schemas.microsoft.com/office/drawing/2014/main" val="1270751910"/>
                    </a:ext>
                  </a:extLst>
                </a:gridCol>
                <a:gridCol w="7851742">
                  <a:extLst>
                    <a:ext uri="{9D8B030D-6E8A-4147-A177-3AD203B41FA5}">
                      <a16:colId xmlns:a16="http://schemas.microsoft.com/office/drawing/2014/main" val="2587093878"/>
                    </a:ext>
                  </a:extLst>
                </a:gridCol>
              </a:tblGrid>
              <a:tr h="561703">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extLst>
                  <a:ext uri="{0D108BD9-81ED-4DB2-BD59-A6C34878D82A}">
                    <a16:rowId xmlns:a16="http://schemas.microsoft.com/office/drawing/2014/main" val="4099870694"/>
                  </a:ext>
                </a:extLst>
              </a:tr>
              <a:tr h="561703">
                <a:tc>
                  <a:txBody>
                    <a:bodyPr/>
                    <a:lstStyle/>
                    <a:p>
                      <a:r>
                        <a:rPr lang="en-IN" sz="1800" b="1" kern="100">
                          <a:effectLst/>
                        </a:rPr>
                        <a:t>Test Case 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Option on “submit” Button click</a:t>
                      </a:r>
                    </a:p>
                  </a:txBody>
                  <a:tcPr marL="68580" marR="68580" marT="0" marB="0"/>
                </a:tc>
                <a:extLst>
                  <a:ext uri="{0D108BD9-81ED-4DB2-BD59-A6C34878D82A}">
                    <a16:rowId xmlns:a16="http://schemas.microsoft.com/office/drawing/2014/main" val="1728518644"/>
                  </a:ext>
                </a:extLst>
              </a:tr>
              <a:tr h="561703">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Valid Employee data(With all Information)</a:t>
                      </a:r>
                    </a:p>
                  </a:txBody>
                  <a:tcPr marL="68580" marR="68580" marT="0" marB="0"/>
                </a:tc>
                <a:extLst>
                  <a:ext uri="{0D108BD9-81ED-4DB2-BD59-A6C34878D82A}">
                    <a16:rowId xmlns:a16="http://schemas.microsoft.com/office/drawing/2014/main" val="2074097047"/>
                  </a:ext>
                </a:extLst>
              </a:tr>
              <a:tr h="561703">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Message “Employee Added Successfully”</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550233"/>
                  </a:ext>
                </a:extLst>
              </a:tr>
              <a:tr h="561703">
                <a:tc>
                  <a:txBody>
                    <a:bodyPr/>
                    <a:lstStyle/>
                    <a:p>
                      <a:r>
                        <a:rPr lang="en-IN" sz="1800" b="1" kern="100" dirty="0">
                          <a:effectLst/>
                        </a:rPr>
                        <a:t>Actual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5008635"/>
                  </a:ext>
                </a:extLst>
              </a:tr>
            </a:tbl>
          </a:graphicData>
        </a:graphic>
      </p:graphicFrame>
      <p:graphicFrame>
        <p:nvGraphicFramePr>
          <p:cNvPr id="4" name="Table 3">
            <a:extLst>
              <a:ext uri="{FF2B5EF4-FFF2-40B4-BE49-F238E27FC236}">
                <a16:creationId xmlns:a16="http://schemas.microsoft.com/office/drawing/2014/main" id="{F102A1AA-FAB2-117F-E3E1-1A8CF74FA6BC}"/>
              </a:ext>
            </a:extLst>
          </p:cNvPr>
          <p:cNvGraphicFramePr>
            <a:graphicFrameLocks noGrp="1"/>
          </p:cNvGraphicFramePr>
          <p:nvPr/>
        </p:nvGraphicFramePr>
        <p:xfrm>
          <a:off x="783771" y="3526971"/>
          <a:ext cx="10482943" cy="2993570"/>
        </p:xfrm>
        <a:graphic>
          <a:graphicData uri="http://schemas.openxmlformats.org/drawingml/2006/table">
            <a:tbl>
              <a:tblPr firstRow="1" firstCol="1" bandRow="1">
                <a:tableStyleId>{5C22544A-7EE6-4342-B048-85BDC9FD1C3A}</a:tableStyleId>
              </a:tblPr>
              <a:tblGrid>
                <a:gridCol w="2634343">
                  <a:extLst>
                    <a:ext uri="{9D8B030D-6E8A-4147-A177-3AD203B41FA5}">
                      <a16:colId xmlns:a16="http://schemas.microsoft.com/office/drawing/2014/main" val="685869345"/>
                    </a:ext>
                  </a:extLst>
                </a:gridCol>
                <a:gridCol w="7848600">
                  <a:extLst>
                    <a:ext uri="{9D8B030D-6E8A-4147-A177-3AD203B41FA5}">
                      <a16:colId xmlns:a16="http://schemas.microsoft.com/office/drawing/2014/main" val="3827803144"/>
                    </a:ext>
                  </a:extLst>
                </a:gridCol>
              </a:tblGrid>
              <a:tr h="598714">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extLst>
                  <a:ext uri="{0D108BD9-81ED-4DB2-BD59-A6C34878D82A}">
                    <a16:rowId xmlns:a16="http://schemas.microsoft.com/office/drawing/2014/main" val="3382650599"/>
                  </a:ext>
                </a:extLst>
              </a:tr>
              <a:tr h="598714">
                <a:tc>
                  <a:txBody>
                    <a:bodyPr/>
                    <a:lstStyle/>
                    <a:p>
                      <a:r>
                        <a:rPr lang="en-IN" sz="1800" b="1" kern="100" dirty="0">
                          <a:effectLst/>
                        </a:rPr>
                        <a:t>Test Case 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Validation For “Confirm Password”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9075737"/>
                  </a:ext>
                </a:extLst>
              </a:tr>
              <a:tr h="598714">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Password and confirm Password</a:t>
                      </a:r>
                    </a:p>
                  </a:txBody>
                  <a:tcPr marL="68580" marR="68580" marT="0" marB="0"/>
                </a:tc>
                <a:extLst>
                  <a:ext uri="{0D108BD9-81ED-4DB2-BD59-A6C34878D82A}">
                    <a16:rowId xmlns:a16="http://schemas.microsoft.com/office/drawing/2014/main" val="437469411"/>
                  </a:ext>
                </a:extLst>
              </a:tr>
              <a:tr h="598714">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Message “Your Password and confirm password not same”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1284643"/>
                  </a:ext>
                </a:extLst>
              </a:tr>
              <a:tr h="598714">
                <a:tc>
                  <a:txBody>
                    <a:bodyPr/>
                    <a:lstStyle/>
                    <a:p>
                      <a:r>
                        <a:rPr lang="en-IN" sz="1800" b="1" kern="100">
                          <a:effectLst/>
                        </a:rPr>
                        <a:t>Actual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8668191"/>
                  </a:ext>
                </a:extLst>
              </a:tr>
            </a:tbl>
          </a:graphicData>
        </a:graphic>
      </p:graphicFrame>
    </p:spTree>
    <p:extLst>
      <p:ext uri="{BB962C8B-B14F-4D97-AF65-F5344CB8AC3E}">
        <p14:creationId xmlns:p14="http://schemas.microsoft.com/office/powerpoint/2010/main" val="22106220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8437E91-2F02-0473-4C1C-C8716A77FB48}"/>
              </a:ext>
            </a:extLst>
          </p:cNvPr>
          <p:cNvGraphicFramePr>
            <a:graphicFrameLocks noGrp="1"/>
          </p:cNvGraphicFramePr>
          <p:nvPr/>
        </p:nvGraphicFramePr>
        <p:xfrm>
          <a:off x="783771" y="250371"/>
          <a:ext cx="10482943" cy="2808515"/>
        </p:xfrm>
        <a:graphic>
          <a:graphicData uri="http://schemas.openxmlformats.org/drawingml/2006/table">
            <a:tbl>
              <a:tblPr firstRow="1" firstCol="1" bandRow="1">
                <a:tableStyleId>{5C22544A-7EE6-4342-B048-85BDC9FD1C3A}</a:tableStyleId>
              </a:tblPr>
              <a:tblGrid>
                <a:gridCol w="2631201">
                  <a:extLst>
                    <a:ext uri="{9D8B030D-6E8A-4147-A177-3AD203B41FA5}">
                      <a16:colId xmlns:a16="http://schemas.microsoft.com/office/drawing/2014/main" val="1270751910"/>
                    </a:ext>
                  </a:extLst>
                </a:gridCol>
                <a:gridCol w="7851742">
                  <a:extLst>
                    <a:ext uri="{9D8B030D-6E8A-4147-A177-3AD203B41FA5}">
                      <a16:colId xmlns:a16="http://schemas.microsoft.com/office/drawing/2014/main" val="2587093878"/>
                    </a:ext>
                  </a:extLst>
                </a:gridCol>
              </a:tblGrid>
              <a:tr h="561703">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tc>
                <a:extLst>
                  <a:ext uri="{0D108BD9-81ED-4DB2-BD59-A6C34878D82A}">
                    <a16:rowId xmlns:a16="http://schemas.microsoft.com/office/drawing/2014/main" val="4099870694"/>
                  </a:ext>
                </a:extLst>
              </a:tr>
              <a:tr h="561703">
                <a:tc>
                  <a:txBody>
                    <a:bodyPr/>
                    <a:lstStyle/>
                    <a:p>
                      <a:r>
                        <a:rPr lang="en-IN" sz="1800" b="1" kern="100">
                          <a:effectLst/>
                        </a:rPr>
                        <a:t>Test Case 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Validation For “Aadhar number”</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8518644"/>
                  </a:ext>
                </a:extLst>
              </a:tr>
              <a:tr h="561703">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Aadhar number 13 digit and already used</a:t>
                      </a:r>
                    </a:p>
                  </a:txBody>
                  <a:tcPr marL="68580" marR="68580" marT="0" marB="0"/>
                </a:tc>
                <a:extLst>
                  <a:ext uri="{0D108BD9-81ED-4DB2-BD59-A6C34878D82A}">
                    <a16:rowId xmlns:a16="http://schemas.microsoft.com/office/drawing/2014/main" val="2074097047"/>
                  </a:ext>
                </a:extLst>
              </a:tr>
              <a:tr h="561703">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Message “Aadhar number 12 digit and already used”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41550233"/>
                  </a:ext>
                </a:extLst>
              </a:tr>
              <a:tr h="561703">
                <a:tc>
                  <a:txBody>
                    <a:bodyPr/>
                    <a:lstStyle/>
                    <a:p>
                      <a:r>
                        <a:rPr lang="en-IN" sz="1800" b="1" kern="100" dirty="0">
                          <a:effectLst/>
                        </a:rPr>
                        <a:t>Actual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5008635"/>
                  </a:ext>
                </a:extLst>
              </a:tr>
            </a:tbl>
          </a:graphicData>
        </a:graphic>
      </p:graphicFrame>
      <p:graphicFrame>
        <p:nvGraphicFramePr>
          <p:cNvPr id="4" name="Table 3">
            <a:extLst>
              <a:ext uri="{FF2B5EF4-FFF2-40B4-BE49-F238E27FC236}">
                <a16:creationId xmlns:a16="http://schemas.microsoft.com/office/drawing/2014/main" id="{F102A1AA-FAB2-117F-E3E1-1A8CF74FA6BC}"/>
              </a:ext>
            </a:extLst>
          </p:cNvPr>
          <p:cNvGraphicFramePr>
            <a:graphicFrameLocks noGrp="1"/>
          </p:cNvGraphicFramePr>
          <p:nvPr/>
        </p:nvGraphicFramePr>
        <p:xfrm>
          <a:off x="783771" y="3526971"/>
          <a:ext cx="10482943" cy="2993570"/>
        </p:xfrm>
        <a:graphic>
          <a:graphicData uri="http://schemas.openxmlformats.org/drawingml/2006/table">
            <a:tbl>
              <a:tblPr firstRow="1" firstCol="1" bandRow="1">
                <a:tableStyleId>{5C22544A-7EE6-4342-B048-85BDC9FD1C3A}</a:tableStyleId>
              </a:tblPr>
              <a:tblGrid>
                <a:gridCol w="2634343">
                  <a:extLst>
                    <a:ext uri="{9D8B030D-6E8A-4147-A177-3AD203B41FA5}">
                      <a16:colId xmlns:a16="http://schemas.microsoft.com/office/drawing/2014/main" val="685869345"/>
                    </a:ext>
                  </a:extLst>
                </a:gridCol>
                <a:gridCol w="7848600">
                  <a:extLst>
                    <a:ext uri="{9D8B030D-6E8A-4147-A177-3AD203B41FA5}">
                      <a16:colId xmlns:a16="http://schemas.microsoft.com/office/drawing/2014/main" val="3827803144"/>
                    </a:ext>
                  </a:extLst>
                </a:gridCol>
              </a:tblGrid>
              <a:tr h="598714">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tc>
                <a:extLst>
                  <a:ext uri="{0D108BD9-81ED-4DB2-BD59-A6C34878D82A}">
                    <a16:rowId xmlns:a16="http://schemas.microsoft.com/office/drawing/2014/main" val="3382650599"/>
                  </a:ext>
                </a:extLst>
              </a:tr>
              <a:tr h="598714">
                <a:tc>
                  <a:txBody>
                    <a:bodyPr/>
                    <a:lstStyle/>
                    <a:p>
                      <a:r>
                        <a:rPr lang="en-IN" sz="1800" b="1" kern="100" dirty="0">
                          <a:effectLst/>
                        </a:rPr>
                        <a:t>Test Case 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Validation For ”Email Address”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9075737"/>
                  </a:ext>
                </a:extLst>
              </a:tr>
              <a:tr h="598714">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Without email Address</a:t>
                      </a:r>
                    </a:p>
                  </a:txBody>
                  <a:tcPr marL="68580" marR="68580" marT="0" marB="0"/>
                </a:tc>
                <a:extLst>
                  <a:ext uri="{0D108BD9-81ED-4DB2-BD59-A6C34878D82A}">
                    <a16:rowId xmlns:a16="http://schemas.microsoft.com/office/drawing/2014/main" val="437469411"/>
                  </a:ext>
                </a:extLst>
              </a:tr>
              <a:tr h="598714">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Message “please add @ in email address”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1284643"/>
                  </a:ext>
                </a:extLst>
              </a:tr>
              <a:tr h="598714">
                <a:tc>
                  <a:txBody>
                    <a:bodyPr/>
                    <a:lstStyle/>
                    <a:p>
                      <a:r>
                        <a:rPr lang="en-IN" sz="1800" b="1" kern="100">
                          <a:effectLst/>
                        </a:rPr>
                        <a:t>Actual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8668191"/>
                  </a:ext>
                </a:extLst>
              </a:tr>
            </a:tbl>
          </a:graphicData>
        </a:graphic>
      </p:graphicFrame>
    </p:spTree>
    <p:extLst>
      <p:ext uri="{BB962C8B-B14F-4D97-AF65-F5344CB8AC3E}">
        <p14:creationId xmlns:p14="http://schemas.microsoft.com/office/powerpoint/2010/main" val="1037067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8437E91-2F02-0473-4C1C-C8716A77FB48}"/>
              </a:ext>
            </a:extLst>
          </p:cNvPr>
          <p:cNvGraphicFramePr>
            <a:graphicFrameLocks noGrp="1"/>
          </p:cNvGraphicFramePr>
          <p:nvPr/>
        </p:nvGraphicFramePr>
        <p:xfrm>
          <a:off x="783771" y="250371"/>
          <a:ext cx="10482943" cy="2808515"/>
        </p:xfrm>
        <a:graphic>
          <a:graphicData uri="http://schemas.openxmlformats.org/drawingml/2006/table">
            <a:tbl>
              <a:tblPr firstRow="1" firstCol="1" bandRow="1">
                <a:tableStyleId>{5C22544A-7EE6-4342-B048-85BDC9FD1C3A}</a:tableStyleId>
              </a:tblPr>
              <a:tblGrid>
                <a:gridCol w="2631201">
                  <a:extLst>
                    <a:ext uri="{9D8B030D-6E8A-4147-A177-3AD203B41FA5}">
                      <a16:colId xmlns:a16="http://schemas.microsoft.com/office/drawing/2014/main" val="1270751910"/>
                    </a:ext>
                  </a:extLst>
                </a:gridCol>
                <a:gridCol w="7851742">
                  <a:extLst>
                    <a:ext uri="{9D8B030D-6E8A-4147-A177-3AD203B41FA5}">
                      <a16:colId xmlns:a16="http://schemas.microsoft.com/office/drawing/2014/main" val="2587093878"/>
                    </a:ext>
                  </a:extLst>
                </a:gridCol>
              </a:tblGrid>
              <a:tr h="561703">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tc>
                <a:extLst>
                  <a:ext uri="{0D108BD9-81ED-4DB2-BD59-A6C34878D82A}">
                    <a16:rowId xmlns:a16="http://schemas.microsoft.com/office/drawing/2014/main" val="4099870694"/>
                  </a:ext>
                </a:extLst>
              </a:tr>
              <a:tr h="561703">
                <a:tc>
                  <a:txBody>
                    <a:bodyPr/>
                    <a:lstStyle/>
                    <a:p>
                      <a:r>
                        <a:rPr lang="en-IN" sz="1800" b="1" kern="100">
                          <a:effectLst/>
                        </a:rPr>
                        <a:t>Test Case 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Option on ”Update” button click</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8518644"/>
                  </a:ext>
                </a:extLst>
              </a:tr>
              <a:tr h="561703">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valid details</a:t>
                      </a:r>
                    </a:p>
                  </a:txBody>
                  <a:tcPr marL="68580" marR="68580" marT="0" marB="0"/>
                </a:tc>
                <a:extLst>
                  <a:ext uri="{0D108BD9-81ED-4DB2-BD59-A6C34878D82A}">
                    <a16:rowId xmlns:a16="http://schemas.microsoft.com/office/drawing/2014/main" val="2074097047"/>
                  </a:ext>
                </a:extLst>
              </a:tr>
              <a:tr h="561703">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Redirect view employee Page</a:t>
                      </a:r>
                    </a:p>
                  </a:txBody>
                  <a:tcPr marL="68580" marR="68580" marT="0" marB="0"/>
                </a:tc>
                <a:extLst>
                  <a:ext uri="{0D108BD9-81ED-4DB2-BD59-A6C34878D82A}">
                    <a16:rowId xmlns:a16="http://schemas.microsoft.com/office/drawing/2014/main" val="3741550233"/>
                  </a:ext>
                </a:extLst>
              </a:tr>
              <a:tr h="561703">
                <a:tc>
                  <a:txBody>
                    <a:bodyPr/>
                    <a:lstStyle/>
                    <a:p>
                      <a:r>
                        <a:rPr lang="en-IN" sz="1800" b="1" kern="100" dirty="0">
                          <a:effectLst/>
                        </a:rPr>
                        <a:t>Actual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5008635"/>
                  </a:ext>
                </a:extLst>
              </a:tr>
            </a:tbl>
          </a:graphicData>
        </a:graphic>
      </p:graphicFrame>
      <p:graphicFrame>
        <p:nvGraphicFramePr>
          <p:cNvPr id="4" name="Table 3">
            <a:extLst>
              <a:ext uri="{FF2B5EF4-FFF2-40B4-BE49-F238E27FC236}">
                <a16:creationId xmlns:a16="http://schemas.microsoft.com/office/drawing/2014/main" id="{F102A1AA-FAB2-117F-E3E1-1A8CF74FA6BC}"/>
              </a:ext>
            </a:extLst>
          </p:cNvPr>
          <p:cNvGraphicFramePr>
            <a:graphicFrameLocks noGrp="1"/>
          </p:cNvGraphicFramePr>
          <p:nvPr/>
        </p:nvGraphicFramePr>
        <p:xfrm>
          <a:off x="783771" y="3526971"/>
          <a:ext cx="10482943" cy="2993570"/>
        </p:xfrm>
        <a:graphic>
          <a:graphicData uri="http://schemas.openxmlformats.org/drawingml/2006/table">
            <a:tbl>
              <a:tblPr firstRow="1" firstCol="1" bandRow="1">
                <a:tableStyleId>{5C22544A-7EE6-4342-B048-85BDC9FD1C3A}</a:tableStyleId>
              </a:tblPr>
              <a:tblGrid>
                <a:gridCol w="2634343">
                  <a:extLst>
                    <a:ext uri="{9D8B030D-6E8A-4147-A177-3AD203B41FA5}">
                      <a16:colId xmlns:a16="http://schemas.microsoft.com/office/drawing/2014/main" val="685869345"/>
                    </a:ext>
                  </a:extLst>
                </a:gridCol>
                <a:gridCol w="7848600">
                  <a:extLst>
                    <a:ext uri="{9D8B030D-6E8A-4147-A177-3AD203B41FA5}">
                      <a16:colId xmlns:a16="http://schemas.microsoft.com/office/drawing/2014/main" val="3827803144"/>
                    </a:ext>
                  </a:extLst>
                </a:gridCol>
              </a:tblGrid>
              <a:tr h="598714">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tc>
                <a:extLst>
                  <a:ext uri="{0D108BD9-81ED-4DB2-BD59-A6C34878D82A}">
                    <a16:rowId xmlns:a16="http://schemas.microsoft.com/office/drawing/2014/main" val="3382650599"/>
                  </a:ext>
                </a:extLst>
              </a:tr>
              <a:tr h="598714">
                <a:tc>
                  <a:txBody>
                    <a:bodyPr/>
                    <a:lstStyle/>
                    <a:p>
                      <a:r>
                        <a:rPr lang="en-IN" sz="1800" b="1" kern="100" dirty="0">
                          <a:effectLst/>
                        </a:rPr>
                        <a:t>Test Case 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 Option on ”Delete” button click</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9075737"/>
                  </a:ext>
                </a:extLst>
              </a:tr>
              <a:tr h="598714">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Valid data</a:t>
                      </a:r>
                    </a:p>
                  </a:txBody>
                  <a:tcPr marL="68580" marR="68580" marT="0" marB="0"/>
                </a:tc>
                <a:extLst>
                  <a:ext uri="{0D108BD9-81ED-4DB2-BD59-A6C34878D82A}">
                    <a16:rowId xmlns:a16="http://schemas.microsoft.com/office/drawing/2014/main" val="437469411"/>
                  </a:ext>
                </a:extLst>
              </a:tr>
              <a:tr h="598714">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Message “Delete Employee and Redirect view Employee page”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1284643"/>
                  </a:ext>
                </a:extLst>
              </a:tr>
              <a:tr h="598714">
                <a:tc>
                  <a:txBody>
                    <a:bodyPr/>
                    <a:lstStyle/>
                    <a:p>
                      <a:r>
                        <a:rPr lang="en-IN" sz="1800" b="1" kern="100">
                          <a:effectLst/>
                        </a:rPr>
                        <a:t>Actual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8668191"/>
                  </a:ext>
                </a:extLst>
              </a:tr>
            </a:tbl>
          </a:graphicData>
        </a:graphic>
      </p:graphicFrame>
    </p:spTree>
    <p:extLst>
      <p:ext uri="{BB962C8B-B14F-4D97-AF65-F5344CB8AC3E}">
        <p14:creationId xmlns:p14="http://schemas.microsoft.com/office/powerpoint/2010/main" val="23053753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8437E91-2F02-0473-4C1C-C8716A77FB48}"/>
              </a:ext>
            </a:extLst>
          </p:cNvPr>
          <p:cNvGraphicFramePr>
            <a:graphicFrameLocks noGrp="1"/>
          </p:cNvGraphicFramePr>
          <p:nvPr/>
        </p:nvGraphicFramePr>
        <p:xfrm>
          <a:off x="783771" y="250371"/>
          <a:ext cx="10482943" cy="2808515"/>
        </p:xfrm>
        <a:graphic>
          <a:graphicData uri="http://schemas.openxmlformats.org/drawingml/2006/table">
            <a:tbl>
              <a:tblPr firstRow="1" firstCol="1" bandRow="1">
                <a:tableStyleId>{5C22544A-7EE6-4342-B048-85BDC9FD1C3A}</a:tableStyleId>
              </a:tblPr>
              <a:tblGrid>
                <a:gridCol w="2631201">
                  <a:extLst>
                    <a:ext uri="{9D8B030D-6E8A-4147-A177-3AD203B41FA5}">
                      <a16:colId xmlns:a16="http://schemas.microsoft.com/office/drawing/2014/main" val="1270751910"/>
                    </a:ext>
                  </a:extLst>
                </a:gridCol>
                <a:gridCol w="7851742">
                  <a:extLst>
                    <a:ext uri="{9D8B030D-6E8A-4147-A177-3AD203B41FA5}">
                      <a16:colId xmlns:a16="http://schemas.microsoft.com/office/drawing/2014/main" val="2587093878"/>
                    </a:ext>
                  </a:extLst>
                </a:gridCol>
              </a:tblGrid>
              <a:tr h="561703">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tc>
                <a:extLst>
                  <a:ext uri="{0D108BD9-81ED-4DB2-BD59-A6C34878D82A}">
                    <a16:rowId xmlns:a16="http://schemas.microsoft.com/office/drawing/2014/main" val="4099870694"/>
                  </a:ext>
                </a:extLst>
              </a:tr>
              <a:tr h="561703">
                <a:tc>
                  <a:txBody>
                    <a:bodyPr/>
                    <a:lstStyle/>
                    <a:p>
                      <a:r>
                        <a:rPr lang="en-IN" sz="1800" b="1" kern="100">
                          <a:effectLst/>
                        </a:rPr>
                        <a:t>Test Case 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 Validation For  ”current password” </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8518644"/>
                  </a:ext>
                </a:extLst>
              </a:tr>
              <a:tr h="561703">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Invalid current Password</a:t>
                      </a:r>
                    </a:p>
                  </a:txBody>
                  <a:tcPr marL="68580" marR="68580" marT="0" marB="0"/>
                </a:tc>
                <a:extLst>
                  <a:ext uri="{0D108BD9-81ED-4DB2-BD59-A6C34878D82A}">
                    <a16:rowId xmlns:a16="http://schemas.microsoft.com/office/drawing/2014/main" val="2074097047"/>
                  </a:ext>
                </a:extLst>
              </a:tr>
              <a:tr h="561703">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Message “please Enter correct current password”</a:t>
                      </a:r>
                    </a:p>
                  </a:txBody>
                  <a:tcPr marL="68580" marR="68580" marT="0" marB="0"/>
                </a:tc>
                <a:extLst>
                  <a:ext uri="{0D108BD9-81ED-4DB2-BD59-A6C34878D82A}">
                    <a16:rowId xmlns:a16="http://schemas.microsoft.com/office/drawing/2014/main" val="3741550233"/>
                  </a:ext>
                </a:extLst>
              </a:tr>
              <a:tr h="561703">
                <a:tc>
                  <a:txBody>
                    <a:bodyPr/>
                    <a:lstStyle/>
                    <a:p>
                      <a:r>
                        <a:rPr lang="en-IN" sz="1800" b="1" kern="100" dirty="0">
                          <a:effectLst/>
                        </a:rPr>
                        <a:t>Actual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5008635"/>
                  </a:ext>
                </a:extLst>
              </a:tr>
            </a:tbl>
          </a:graphicData>
        </a:graphic>
      </p:graphicFrame>
      <p:graphicFrame>
        <p:nvGraphicFramePr>
          <p:cNvPr id="4" name="Table 3">
            <a:extLst>
              <a:ext uri="{FF2B5EF4-FFF2-40B4-BE49-F238E27FC236}">
                <a16:creationId xmlns:a16="http://schemas.microsoft.com/office/drawing/2014/main" id="{F102A1AA-FAB2-117F-E3E1-1A8CF74FA6BC}"/>
              </a:ext>
            </a:extLst>
          </p:cNvPr>
          <p:cNvGraphicFramePr>
            <a:graphicFrameLocks noGrp="1"/>
          </p:cNvGraphicFramePr>
          <p:nvPr/>
        </p:nvGraphicFramePr>
        <p:xfrm>
          <a:off x="783771" y="3526971"/>
          <a:ext cx="10482943" cy="2993570"/>
        </p:xfrm>
        <a:graphic>
          <a:graphicData uri="http://schemas.openxmlformats.org/drawingml/2006/table">
            <a:tbl>
              <a:tblPr firstRow="1" firstCol="1" bandRow="1">
                <a:tableStyleId>{5C22544A-7EE6-4342-B048-85BDC9FD1C3A}</a:tableStyleId>
              </a:tblPr>
              <a:tblGrid>
                <a:gridCol w="2634343">
                  <a:extLst>
                    <a:ext uri="{9D8B030D-6E8A-4147-A177-3AD203B41FA5}">
                      <a16:colId xmlns:a16="http://schemas.microsoft.com/office/drawing/2014/main" val="685869345"/>
                    </a:ext>
                  </a:extLst>
                </a:gridCol>
                <a:gridCol w="7848600">
                  <a:extLst>
                    <a:ext uri="{9D8B030D-6E8A-4147-A177-3AD203B41FA5}">
                      <a16:colId xmlns:a16="http://schemas.microsoft.com/office/drawing/2014/main" val="3827803144"/>
                    </a:ext>
                  </a:extLst>
                </a:gridCol>
              </a:tblGrid>
              <a:tr h="598714">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11</a:t>
                      </a:r>
                    </a:p>
                  </a:txBody>
                  <a:tcPr marL="68580" marR="68580" marT="0" marB="0"/>
                </a:tc>
                <a:extLst>
                  <a:ext uri="{0D108BD9-81ED-4DB2-BD59-A6C34878D82A}">
                    <a16:rowId xmlns:a16="http://schemas.microsoft.com/office/drawing/2014/main" val="3382650599"/>
                  </a:ext>
                </a:extLst>
              </a:tr>
              <a:tr h="598714">
                <a:tc>
                  <a:txBody>
                    <a:bodyPr/>
                    <a:lstStyle/>
                    <a:p>
                      <a:r>
                        <a:rPr lang="en-IN" sz="1800" b="1" kern="100" dirty="0">
                          <a:effectLst/>
                        </a:rPr>
                        <a:t>Test Case 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kern="100" dirty="0">
                          <a:effectLst/>
                        </a:rPr>
                        <a:t>  Validation For  ”leave application” </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9075737"/>
                  </a:ext>
                </a:extLst>
              </a:tr>
              <a:tr h="598714">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Date is already applied for leave selected date</a:t>
                      </a:r>
                    </a:p>
                  </a:txBody>
                  <a:tcPr marL="68580" marR="68580" marT="0" marB="0"/>
                </a:tc>
                <a:extLst>
                  <a:ext uri="{0D108BD9-81ED-4DB2-BD59-A6C34878D82A}">
                    <a16:rowId xmlns:a16="http://schemas.microsoft.com/office/drawing/2014/main" val="437469411"/>
                  </a:ext>
                </a:extLst>
              </a:tr>
              <a:tr h="598714">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Message “You have already applied for leave overlapping days”</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1284643"/>
                  </a:ext>
                </a:extLst>
              </a:tr>
              <a:tr h="598714">
                <a:tc>
                  <a:txBody>
                    <a:bodyPr/>
                    <a:lstStyle/>
                    <a:p>
                      <a:r>
                        <a:rPr lang="en-IN" sz="1800" b="1" kern="100">
                          <a:effectLst/>
                        </a:rPr>
                        <a:t>Actual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8668191"/>
                  </a:ext>
                </a:extLst>
              </a:tr>
            </a:tbl>
          </a:graphicData>
        </a:graphic>
      </p:graphicFrame>
    </p:spTree>
    <p:extLst>
      <p:ext uri="{BB962C8B-B14F-4D97-AF65-F5344CB8AC3E}">
        <p14:creationId xmlns:p14="http://schemas.microsoft.com/office/powerpoint/2010/main" val="33660114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8437E91-2F02-0473-4C1C-C8716A77FB48}"/>
              </a:ext>
            </a:extLst>
          </p:cNvPr>
          <p:cNvGraphicFramePr>
            <a:graphicFrameLocks noGrp="1"/>
          </p:cNvGraphicFramePr>
          <p:nvPr/>
        </p:nvGraphicFramePr>
        <p:xfrm>
          <a:off x="783771" y="250371"/>
          <a:ext cx="10482943" cy="2808515"/>
        </p:xfrm>
        <a:graphic>
          <a:graphicData uri="http://schemas.openxmlformats.org/drawingml/2006/table">
            <a:tbl>
              <a:tblPr firstRow="1" firstCol="1" bandRow="1">
                <a:tableStyleId>{5C22544A-7EE6-4342-B048-85BDC9FD1C3A}</a:tableStyleId>
              </a:tblPr>
              <a:tblGrid>
                <a:gridCol w="2631201">
                  <a:extLst>
                    <a:ext uri="{9D8B030D-6E8A-4147-A177-3AD203B41FA5}">
                      <a16:colId xmlns:a16="http://schemas.microsoft.com/office/drawing/2014/main" val="1270751910"/>
                    </a:ext>
                  </a:extLst>
                </a:gridCol>
                <a:gridCol w="7851742">
                  <a:extLst>
                    <a:ext uri="{9D8B030D-6E8A-4147-A177-3AD203B41FA5}">
                      <a16:colId xmlns:a16="http://schemas.microsoft.com/office/drawing/2014/main" val="2587093878"/>
                    </a:ext>
                  </a:extLst>
                </a:gridCol>
              </a:tblGrid>
              <a:tr h="561703">
                <a:tc>
                  <a:txBody>
                    <a:bodyPr/>
                    <a:lstStyle/>
                    <a:p>
                      <a:r>
                        <a:rPr lang="en-IN" sz="1800" b="1" kern="100">
                          <a:effectLst/>
                        </a:rPr>
                        <a:t>Test Case ID</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12</a:t>
                      </a:r>
                    </a:p>
                  </a:txBody>
                  <a:tcPr marL="68580" marR="68580" marT="0" marB="0"/>
                </a:tc>
                <a:extLst>
                  <a:ext uri="{0D108BD9-81ED-4DB2-BD59-A6C34878D82A}">
                    <a16:rowId xmlns:a16="http://schemas.microsoft.com/office/drawing/2014/main" val="4099870694"/>
                  </a:ext>
                </a:extLst>
              </a:tr>
              <a:tr h="561703">
                <a:tc>
                  <a:txBody>
                    <a:bodyPr/>
                    <a:lstStyle/>
                    <a:p>
                      <a:r>
                        <a:rPr lang="en-IN" sz="1800" b="1" kern="100">
                          <a:effectLst/>
                        </a:rPr>
                        <a:t>Test Case Name</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 Validation For  ”leave application” </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8518644"/>
                  </a:ext>
                </a:extLst>
              </a:tr>
              <a:tr h="561703">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Valid leaves date</a:t>
                      </a:r>
                    </a:p>
                  </a:txBody>
                  <a:tcPr marL="68580" marR="68580" marT="0" marB="0"/>
                </a:tc>
                <a:extLst>
                  <a:ext uri="{0D108BD9-81ED-4DB2-BD59-A6C34878D82A}">
                    <a16:rowId xmlns:a16="http://schemas.microsoft.com/office/drawing/2014/main" val="2074097047"/>
                  </a:ext>
                </a:extLst>
              </a:tr>
              <a:tr h="561703">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Message “you have successfully applied (days) days eaves”</a:t>
                      </a:r>
                    </a:p>
                  </a:txBody>
                  <a:tcPr marL="68580" marR="68580" marT="0" marB="0"/>
                </a:tc>
                <a:extLst>
                  <a:ext uri="{0D108BD9-81ED-4DB2-BD59-A6C34878D82A}">
                    <a16:rowId xmlns:a16="http://schemas.microsoft.com/office/drawing/2014/main" val="3741550233"/>
                  </a:ext>
                </a:extLst>
              </a:tr>
              <a:tr h="561703">
                <a:tc>
                  <a:txBody>
                    <a:bodyPr/>
                    <a:lstStyle/>
                    <a:p>
                      <a:r>
                        <a:rPr lang="en-IN" sz="1800" b="1" kern="100" dirty="0">
                          <a:effectLst/>
                        </a:rPr>
                        <a:t>Actual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5008635"/>
                  </a:ext>
                </a:extLst>
              </a:tr>
            </a:tbl>
          </a:graphicData>
        </a:graphic>
      </p:graphicFrame>
      <p:graphicFrame>
        <p:nvGraphicFramePr>
          <p:cNvPr id="4" name="Table 3">
            <a:extLst>
              <a:ext uri="{FF2B5EF4-FFF2-40B4-BE49-F238E27FC236}">
                <a16:creationId xmlns:a16="http://schemas.microsoft.com/office/drawing/2014/main" id="{F102A1AA-FAB2-117F-E3E1-1A8CF74FA6BC}"/>
              </a:ext>
            </a:extLst>
          </p:cNvPr>
          <p:cNvGraphicFramePr>
            <a:graphicFrameLocks noGrp="1"/>
          </p:cNvGraphicFramePr>
          <p:nvPr/>
        </p:nvGraphicFramePr>
        <p:xfrm>
          <a:off x="783771" y="3526971"/>
          <a:ext cx="10482943" cy="2993570"/>
        </p:xfrm>
        <a:graphic>
          <a:graphicData uri="http://schemas.openxmlformats.org/drawingml/2006/table">
            <a:tbl>
              <a:tblPr firstRow="1" firstCol="1" bandRow="1">
                <a:tableStyleId>{5C22544A-7EE6-4342-B048-85BDC9FD1C3A}</a:tableStyleId>
              </a:tblPr>
              <a:tblGrid>
                <a:gridCol w="2634343">
                  <a:extLst>
                    <a:ext uri="{9D8B030D-6E8A-4147-A177-3AD203B41FA5}">
                      <a16:colId xmlns:a16="http://schemas.microsoft.com/office/drawing/2014/main" val="685869345"/>
                    </a:ext>
                  </a:extLst>
                </a:gridCol>
                <a:gridCol w="7848600">
                  <a:extLst>
                    <a:ext uri="{9D8B030D-6E8A-4147-A177-3AD203B41FA5}">
                      <a16:colId xmlns:a16="http://schemas.microsoft.com/office/drawing/2014/main" val="3827803144"/>
                    </a:ext>
                  </a:extLst>
                </a:gridCol>
              </a:tblGrid>
              <a:tr h="598714">
                <a:tc>
                  <a:txBody>
                    <a:bodyPr/>
                    <a:lstStyle/>
                    <a:p>
                      <a:r>
                        <a:rPr lang="en-IN" sz="1800" b="1" kern="100" dirty="0">
                          <a:effectLst/>
                        </a:rPr>
                        <a:t>Test Case ID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13</a:t>
                      </a:r>
                    </a:p>
                  </a:txBody>
                  <a:tcPr marL="68580" marR="68580" marT="0" marB="0"/>
                </a:tc>
                <a:extLst>
                  <a:ext uri="{0D108BD9-81ED-4DB2-BD59-A6C34878D82A}">
                    <a16:rowId xmlns:a16="http://schemas.microsoft.com/office/drawing/2014/main" val="3382650599"/>
                  </a:ext>
                </a:extLst>
              </a:tr>
              <a:tr h="598714">
                <a:tc>
                  <a:txBody>
                    <a:bodyPr/>
                    <a:lstStyle/>
                    <a:p>
                      <a:r>
                        <a:rPr lang="en-IN" sz="1800" b="1" kern="100" dirty="0">
                          <a:effectLst/>
                        </a:rPr>
                        <a:t>Test Case Name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b="1" kern="100" dirty="0">
                          <a:effectLst/>
                        </a:rPr>
                        <a:t>  Validation For  ”leave status” </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9075737"/>
                  </a:ext>
                </a:extLst>
              </a:tr>
              <a:tr h="598714">
                <a:tc>
                  <a:txBody>
                    <a:bodyPr/>
                    <a:lstStyle/>
                    <a:p>
                      <a:r>
                        <a:rPr lang="en-IN" sz="1800" b="1" kern="100">
                          <a:effectLst/>
                        </a:rPr>
                        <a:t>Input Data</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Accept, Reject</a:t>
                      </a:r>
                    </a:p>
                  </a:txBody>
                  <a:tcPr marL="68580" marR="68580" marT="0" marB="0"/>
                </a:tc>
                <a:extLst>
                  <a:ext uri="{0D108BD9-81ED-4DB2-BD59-A6C34878D82A}">
                    <a16:rowId xmlns:a16="http://schemas.microsoft.com/office/drawing/2014/main" val="437469411"/>
                  </a:ext>
                </a:extLst>
              </a:tr>
              <a:tr h="598714">
                <a:tc>
                  <a:txBody>
                    <a:bodyPr/>
                    <a:lstStyle/>
                    <a:p>
                      <a:r>
                        <a:rPr lang="en-IN" sz="1800" b="1" kern="100" dirty="0">
                          <a:effectLst/>
                        </a:rPr>
                        <a:t>Expected Output</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Message “update status and redirect current page”</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1284643"/>
                  </a:ext>
                </a:extLst>
              </a:tr>
              <a:tr h="598714">
                <a:tc>
                  <a:txBody>
                    <a:bodyPr/>
                    <a:lstStyle/>
                    <a:p>
                      <a:r>
                        <a:rPr lang="en-IN" sz="1800" b="1" kern="100">
                          <a:effectLst/>
                        </a:rPr>
                        <a:t>Actual output</a:t>
                      </a:r>
                      <a:endParaRPr lang="en-IN" sz="18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800" b="1" kern="100" dirty="0">
                          <a:effectLst/>
                        </a:rPr>
                        <a:t>As Expected</a:t>
                      </a:r>
                      <a:endParaRPr lang="en-IN" sz="18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68668191"/>
                  </a:ext>
                </a:extLst>
              </a:tr>
            </a:tbl>
          </a:graphicData>
        </a:graphic>
      </p:graphicFrame>
    </p:spTree>
    <p:extLst>
      <p:ext uri="{BB962C8B-B14F-4D97-AF65-F5344CB8AC3E}">
        <p14:creationId xmlns:p14="http://schemas.microsoft.com/office/powerpoint/2010/main" val="29367633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D1362-7104-C11B-7DF3-78F68F9A502D}"/>
              </a:ext>
            </a:extLst>
          </p:cNvPr>
          <p:cNvSpPr>
            <a:spLocks noGrp="1"/>
          </p:cNvSpPr>
          <p:nvPr>
            <p:ph type="title"/>
          </p:nvPr>
        </p:nvSpPr>
        <p:spPr>
          <a:xfrm>
            <a:off x="685801" y="609602"/>
            <a:ext cx="10131427" cy="1515034"/>
          </a:xfrm>
        </p:spPr>
        <p:txBody>
          <a:bodyPr/>
          <a:lstStyle/>
          <a:p>
            <a:pPr marL="571500" indent="-571500">
              <a:buFont typeface="Wingdings" panose="05000000000000000000" pitchFamily="2" charset="2"/>
              <a:buChar char="q"/>
            </a:pPr>
            <a:r>
              <a:rPr lang="en-IN" sz="4000" dirty="0"/>
              <a:t>Future Enhancement</a:t>
            </a:r>
            <a:endParaRPr lang="en-IN" sz="3600" cap="all" dirty="0"/>
          </a:p>
        </p:txBody>
      </p:sp>
      <p:sp>
        <p:nvSpPr>
          <p:cNvPr id="4" name="Text Placeholder 3">
            <a:extLst>
              <a:ext uri="{FF2B5EF4-FFF2-40B4-BE49-F238E27FC236}">
                <a16:creationId xmlns:a16="http://schemas.microsoft.com/office/drawing/2014/main" id="{C58D48BA-002B-6661-253F-A5106E42F6CF}"/>
              </a:ext>
            </a:extLst>
          </p:cNvPr>
          <p:cNvSpPr>
            <a:spLocks noGrp="1"/>
          </p:cNvSpPr>
          <p:nvPr>
            <p:ph type="body" idx="1"/>
          </p:nvPr>
        </p:nvSpPr>
        <p:spPr>
          <a:xfrm>
            <a:off x="685801" y="1932972"/>
            <a:ext cx="10131428" cy="4595150"/>
          </a:xfrm>
        </p:spPr>
        <p:txBody>
          <a:bodyPr>
            <a:normAutofit/>
          </a:bodyPr>
          <a:lstStyle/>
          <a:p>
            <a:pPr algn="l"/>
            <a:r>
              <a:rPr lang="en-IN" sz="1800" b="0" i="0" u="none" strike="noStrike" baseline="0" dirty="0">
                <a:latin typeface="NotoSansSymbols-Regular-Subsetted"/>
              </a:rPr>
              <a:t>❖ </a:t>
            </a:r>
            <a:r>
              <a:rPr lang="en-IN" sz="1800" b="1" i="0" dirty="0">
                <a:effectLst/>
                <a:latin typeface="+mj-lt"/>
              </a:rPr>
              <a:t>Advanced Reporting and Analytics</a:t>
            </a:r>
            <a:endParaRPr lang="en-IN" sz="1800" b="0" i="0" u="none" strike="noStrike" baseline="0" dirty="0">
              <a:latin typeface="+mj-lt"/>
              <a:cs typeface="Times New Roman" panose="02020603050405020304" pitchFamily="18" charset="0"/>
            </a:endParaRPr>
          </a:p>
          <a:p>
            <a:pPr algn="l"/>
            <a:r>
              <a:rPr lang="en-IN" sz="1800" b="0" i="0" u="none" strike="noStrike" baseline="0" dirty="0">
                <a:latin typeface="+mj-lt"/>
              </a:rPr>
              <a:t>❖</a:t>
            </a:r>
            <a:r>
              <a:rPr lang="en-IN" sz="1800" b="1" i="0" dirty="0">
                <a:effectLst/>
                <a:latin typeface="+mj-lt"/>
              </a:rPr>
              <a:t> Integration with Payroll Systems </a:t>
            </a:r>
          </a:p>
          <a:p>
            <a:pPr algn="l"/>
            <a:r>
              <a:rPr lang="en-IN" sz="1800" b="0" i="0" u="none" strike="noStrike" baseline="0" dirty="0">
                <a:latin typeface="+mj-lt"/>
              </a:rPr>
              <a:t>❖ </a:t>
            </a:r>
            <a:r>
              <a:rPr lang="en-IN" sz="1800" b="1" i="0" dirty="0">
                <a:effectLst/>
                <a:latin typeface="+mj-lt"/>
              </a:rPr>
              <a:t>Compliance and Leave Regulations</a:t>
            </a:r>
          </a:p>
          <a:p>
            <a:pPr algn="l"/>
            <a:r>
              <a:rPr lang="en-IN" sz="1800" b="0" i="0" u="none" strike="noStrike" baseline="0" dirty="0">
                <a:latin typeface="+mj-lt"/>
              </a:rPr>
              <a:t>❖</a:t>
            </a:r>
            <a:r>
              <a:rPr lang="en-IN" sz="1800" b="1" i="0" dirty="0">
                <a:effectLst/>
                <a:latin typeface="+mj-lt"/>
              </a:rPr>
              <a:t> Flexible Work Arrangement Support</a:t>
            </a:r>
          </a:p>
          <a:p>
            <a:pPr algn="l"/>
            <a:r>
              <a:rPr lang="en-IN" sz="1800" b="0" i="0" u="none" strike="noStrike" baseline="0" dirty="0">
                <a:latin typeface="+mj-lt"/>
              </a:rPr>
              <a:t>❖ </a:t>
            </a:r>
            <a:r>
              <a:rPr lang="en-IN" sz="1800" b="1" i="0" dirty="0">
                <a:effectLst/>
                <a:latin typeface="+mj-lt"/>
              </a:rPr>
              <a:t>Compliance and Leave Regulations</a:t>
            </a:r>
          </a:p>
          <a:p>
            <a:pPr algn="l"/>
            <a:endParaRPr lang="en-IN" sz="1600" b="1" i="0" dirty="0">
              <a:effectLst/>
              <a:latin typeface="Söhne"/>
            </a:endParaRPr>
          </a:p>
          <a:p>
            <a:pPr algn="l"/>
            <a:endParaRPr lang="en-IN" sz="1600" b="1" i="0" dirty="0">
              <a:effectLst/>
              <a:latin typeface="Söhne"/>
            </a:endParaRPr>
          </a:p>
          <a:p>
            <a:pPr algn="l"/>
            <a:endParaRPr lang="en-IN" sz="1800" dirty="0">
              <a:latin typeface="Times New Roman" panose="02020603050405020304" pitchFamily="18" charset="0"/>
              <a:cs typeface="Times New Roman" panose="02020603050405020304" pitchFamily="18" charset="0"/>
            </a:endParaRPr>
          </a:p>
          <a:p>
            <a:pPr algn="l"/>
            <a:endParaRPr lang="en-IN" b="0"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6812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CFF5-33E3-E525-0751-0E6D8F6BA707}"/>
              </a:ext>
            </a:extLst>
          </p:cNvPr>
          <p:cNvSpPr>
            <a:spLocks noGrp="1"/>
          </p:cNvSpPr>
          <p:nvPr>
            <p:ph type="title"/>
          </p:nvPr>
        </p:nvSpPr>
        <p:spPr>
          <a:xfrm>
            <a:off x="685801" y="1344707"/>
            <a:ext cx="10131427" cy="1093693"/>
          </a:xfrm>
        </p:spPr>
        <p:txBody>
          <a:bodyPr>
            <a:normAutofit fontScale="90000"/>
          </a:bodyPr>
          <a:lstStyle/>
          <a:p>
            <a:pPr marL="571500" indent="-571500">
              <a:buFont typeface="Wingdings" panose="05000000000000000000" pitchFamily="2" charset="2"/>
              <a:buChar char="q"/>
            </a:pPr>
            <a:r>
              <a:rPr lang="en-US" sz="3600" cap="all" dirty="0">
                <a:latin typeface="Times New Roman" panose="02020603050405020304" pitchFamily="18" charset="0"/>
                <a:cs typeface="Times New Roman" panose="02020603050405020304" pitchFamily="18" charset="0"/>
              </a:rPr>
              <a:t>Limitations of an Existing System</a:t>
            </a:r>
            <a:br>
              <a:rPr lang="en-US" sz="1800" b="0" i="0" u="none" strike="noStrike" baseline="0" dirty="0">
                <a:latin typeface="ArialMT"/>
              </a:rPr>
            </a:br>
            <a:endParaRPr lang="en-IN" dirty="0"/>
          </a:p>
        </p:txBody>
      </p:sp>
      <p:sp>
        <p:nvSpPr>
          <p:cNvPr id="3" name="Text Placeholder 2">
            <a:extLst>
              <a:ext uri="{FF2B5EF4-FFF2-40B4-BE49-F238E27FC236}">
                <a16:creationId xmlns:a16="http://schemas.microsoft.com/office/drawing/2014/main" id="{3539A5A9-86D6-3D95-398B-37E09BA881E7}"/>
              </a:ext>
            </a:extLst>
          </p:cNvPr>
          <p:cNvSpPr>
            <a:spLocks noGrp="1"/>
          </p:cNvSpPr>
          <p:nvPr>
            <p:ph type="body" idx="1"/>
          </p:nvPr>
        </p:nvSpPr>
        <p:spPr>
          <a:xfrm>
            <a:off x="685800" y="2326341"/>
            <a:ext cx="10131428" cy="2205318"/>
          </a:xfrm>
        </p:spPr>
        <p:txBody>
          <a:bodyPr>
            <a:normAutofit/>
          </a:bodyPr>
          <a:lstStyle/>
          <a:p>
            <a:pPr lvl="1">
              <a:lnSpc>
                <a:spcPct val="150000"/>
              </a:lnSpc>
            </a:pPr>
            <a:r>
              <a:rPr lang="en-US" b="0" i="0" u="none" strike="noStrike" baseline="0" dirty="0">
                <a:latin typeface="Times New Roman" panose="02020603050405020304" pitchFamily="18" charset="0"/>
                <a:cs typeface="Times New Roman" panose="02020603050405020304" pitchFamily="18" charset="0"/>
              </a:rPr>
              <a:t>▪ To generate Reports, they have to fetch data manually.</a:t>
            </a:r>
            <a:br>
              <a:rPr lang="en-US" b="0" i="0" u="none" strike="noStrike" baseline="0" dirty="0">
                <a:latin typeface="Times New Roman" panose="02020603050405020304" pitchFamily="18" charset="0"/>
                <a:cs typeface="Times New Roman" panose="02020603050405020304" pitchFamily="18" charset="0"/>
              </a:rPr>
            </a:br>
            <a:r>
              <a:rPr lang="en-US" b="0" i="0" u="none" strike="noStrike" baseline="0" dirty="0">
                <a:latin typeface="Times New Roman" panose="02020603050405020304" pitchFamily="18" charset="0"/>
                <a:cs typeface="Times New Roman" panose="02020603050405020304" pitchFamily="18" charset="0"/>
              </a:rPr>
              <a:t>▪ HR has to write each and every detail manually for adding employee that’s why its time consuming and </a:t>
            </a:r>
            <a:r>
              <a:rPr lang="en-IN" b="0" i="0" u="none" strike="noStrike" baseline="0" dirty="0">
                <a:latin typeface="Times New Roman" panose="02020603050405020304" pitchFamily="18" charset="0"/>
                <a:cs typeface="Times New Roman" panose="02020603050405020304" pitchFamily="18" charset="0"/>
              </a:rPr>
              <a:t>tedious job.</a:t>
            </a:r>
            <a:br>
              <a:rPr lang="en-IN" b="0" i="0" u="none" strike="noStrike" baseline="0" dirty="0">
                <a:latin typeface="Times New Roman" panose="02020603050405020304" pitchFamily="18" charset="0"/>
                <a:cs typeface="Times New Roman" panose="02020603050405020304" pitchFamily="18" charset="0"/>
              </a:rPr>
            </a:br>
            <a:r>
              <a:rPr lang="en-US" b="0" i="0" u="none" strike="noStrike" baseline="0" dirty="0">
                <a:latin typeface="Times New Roman" panose="02020603050405020304" pitchFamily="18" charset="0"/>
                <a:cs typeface="Times New Roman" panose="02020603050405020304" pitchFamily="18" charset="0"/>
              </a:rPr>
              <a:t>▪ Search Functionality is inefficient to retrieve data as per their requirements.</a:t>
            </a:r>
            <a:br>
              <a:rPr lang="en-US" b="0" i="0" u="none" strike="noStrike" baseline="0" dirty="0">
                <a:latin typeface="Times New Roman" panose="02020603050405020304" pitchFamily="18" charset="0"/>
                <a:cs typeface="Times New Roman" panose="02020603050405020304" pitchFamily="18" charset="0"/>
              </a:rPr>
            </a:br>
            <a:r>
              <a:rPr lang="en-IN" b="0" i="0" u="none" strike="noStrike" baseline="0" dirty="0">
                <a:latin typeface="Times New Roman" panose="02020603050405020304" pitchFamily="18" charset="0"/>
                <a:cs typeface="Times New Roman" panose="02020603050405020304" pitchFamily="18" charset="0"/>
              </a:rPr>
              <a:t>▪ Data Security is Poor.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7980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A02F2-7B54-4F53-732E-9DCD3239BB7B}"/>
              </a:ext>
            </a:extLst>
          </p:cNvPr>
          <p:cNvSpPr>
            <a:spLocks noGrp="1"/>
          </p:cNvSpPr>
          <p:nvPr>
            <p:ph type="title"/>
          </p:nvPr>
        </p:nvSpPr>
        <p:spPr/>
        <p:txBody>
          <a:bodyPr/>
          <a:lstStyle/>
          <a:p>
            <a:pPr marL="571500" indent="-571500" algn="l">
              <a:buFont typeface="Wingdings" panose="05000000000000000000" pitchFamily="2" charset="2"/>
              <a:buChar char="q"/>
            </a:pPr>
            <a:r>
              <a:rPr lang="en-IN" sz="3600" b="0" i="0" u="none" strike="noStrike" baseline="0" dirty="0">
                <a:latin typeface="Times New Roman" panose="02020603050405020304" pitchFamily="18" charset="0"/>
                <a:cs typeface="Times New Roman" panose="02020603050405020304" pitchFamily="18" charset="0"/>
              </a:rPr>
              <a:t>Operating Environment</a:t>
            </a:r>
          </a:p>
        </p:txBody>
      </p:sp>
      <p:graphicFrame>
        <p:nvGraphicFramePr>
          <p:cNvPr id="7" name="Table 7">
            <a:extLst>
              <a:ext uri="{FF2B5EF4-FFF2-40B4-BE49-F238E27FC236}">
                <a16:creationId xmlns:a16="http://schemas.microsoft.com/office/drawing/2014/main" id="{EA3237ED-DBD9-9C4F-895B-4BF3FA39E99F}"/>
              </a:ext>
            </a:extLst>
          </p:cNvPr>
          <p:cNvGraphicFramePr>
            <a:graphicFrameLocks noGrp="1"/>
          </p:cNvGraphicFramePr>
          <p:nvPr>
            <p:ph idx="1"/>
            <p:extLst>
              <p:ext uri="{D42A27DB-BD31-4B8C-83A1-F6EECF244321}">
                <p14:modId xmlns:p14="http://schemas.microsoft.com/office/powerpoint/2010/main" val="2509198607"/>
              </p:ext>
            </p:extLst>
          </p:nvPr>
        </p:nvGraphicFramePr>
        <p:xfrm>
          <a:off x="685800" y="2141538"/>
          <a:ext cx="10131424" cy="3139440"/>
        </p:xfrm>
        <a:graphic>
          <a:graphicData uri="http://schemas.openxmlformats.org/drawingml/2006/table">
            <a:tbl>
              <a:tblPr firstRow="1" bandRow="1">
                <a:tableStyleId>{5C22544A-7EE6-4342-B048-85BDC9FD1C3A}</a:tableStyleId>
              </a:tblPr>
              <a:tblGrid>
                <a:gridCol w="5065712">
                  <a:extLst>
                    <a:ext uri="{9D8B030D-6E8A-4147-A177-3AD203B41FA5}">
                      <a16:colId xmlns:a16="http://schemas.microsoft.com/office/drawing/2014/main" val="2682858990"/>
                    </a:ext>
                  </a:extLst>
                </a:gridCol>
                <a:gridCol w="5065712">
                  <a:extLst>
                    <a:ext uri="{9D8B030D-6E8A-4147-A177-3AD203B41FA5}">
                      <a16:colId xmlns:a16="http://schemas.microsoft.com/office/drawing/2014/main" val="214534013"/>
                    </a:ext>
                  </a:extLst>
                </a:gridCol>
              </a:tblGrid>
              <a:tr h="370840">
                <a:tc>
                  <a:txBody>
                    <a:bodyPr/>
                    <a:lstStyle/>
                    <a:p>
                      <a:r>
                        <a:rPr lang="en-IN" sz="1800" b="0" i="0" u="none" strike="noStrike" kern="1200" baseline="0" dirty="0">
                          <a:solidFill>
                            <a:schemeClr val="lt1"/>
                          </a:solidFill>
                          <a:latin typeface="+mn-lt"/>
                          <a:ea typeface="+mn-ea"/>
                          <a:cs typeface="+mn-cs"/>
                        </a:rPr>
                        <a:t>Requirement name</a:t>
                      </a:r>
                      <a:endParaRPr lang="en-IN" dirty="0"/>
                    </a:p>
                  </a:txBody>
                  <a:tcPr/>
                </a:tc>
                <a:tc>
                  <a:txBody>
                    <a:bodyPr/>
                    <a:lstStyle/>
                    <a:p>
                      <a:r>
                        <a:rPr lang="en-IN" sz="1800" b="0" i="0" u="none" strike="noStrike" kern="1200" baseline="0" dirty="0">
                          <a:solidFill>
                            <a:schemeClr val="lt1"/>
                          </a:solidFill>
                          <a:latin typeface="+mn-lt"/>
                          <a:ea typeface="+mn-ea"/>
                          <a:cs typeface="+mn-cs"/>
                        </a:rPr>
                        <a:t>Description</a:t>
                      </a:r>
                      <a:endParaRPr lang="en-IN" dirty="0"/>
                    </a:p>
                  </a:txBody>
                  <a:tcPr/>
                </a:tc>
                <a:extLst>
                  <a:ext uri="{0D108BD9-81ED-4DB2-BD59-A6C34878D82A}">
                    <a16:rowId xmlns:a16="http://schemas.microsoft.com/office/drawing/2014/main" val="2041523767"/>
                  </a:ext>
                </a:extLst>
              </a:tr>
              <a:tr h="370840">
                <a:tc>
                  <a:txBody>
                    <a:bodyPr/>
                    <a:lstStyle/>
                    <a:p>
                      <a:r>
                        <a:rPr lang="en-IN" sz="1800" b="0" i="0" u="none" strike="noStrike" kern="1200" baseline="0" dirty="0">
                          <a:solidFill>
                            <a:schemeClr val="dk1"/>
                          </a:solidFill>
                          <a:latin typeface="+mn-lt"/>
                          <a:ea typeface="+mn-ea"/>
                          <a:cs typeface="+mn-cs"/>
                        </a:rPr>
                        <a:t>Hardware</a:t>
                      </a:r>
                      <a:endParaRPr lang="en-IN" dirty="0"/>
                    </a:p>
                  </a:txBody>
                  <a:tcPr/>
                </a:tc>
                <a:tc>
                  <a:txBody>
                    <a:bodyPr/>
                    <a:lstStyle/>
                    <a:p>
                      <a:r>
                        <a:rPr lang="en-IN" dirty="0"/>
                        <a:t>Asus vivo book 15 </a:t>
                      </a:r>
                    </a:p>
                  </a:txBody>
                  <a:tcPr/>
                </a:tc>
                <a:extLst>
                  <a:ext uri="{0D108BD9-81ED-4DB2-BD59-A6C34878D82A}">
                    <a16:rowId xmlns:a16="http://schemas.microsoft.com/office/drawing/2014/main" val="2314784506"/>
                  </a:ext>
                </a:extLst>
              </a:tr>
              <a:tr h="370840">
                <a:tc>
                  <a:txBody>
                    <a:bodyPr/>
                    <a:lstStyle/>
                    <a:p>
                      <a:r>
                        <a:rPr lang="en-IN" sz="1800" b="0" i="0" u="none" strike="noStrike" kern="1200" baseline="0" dirty="0">
                          <a:solidFill>
                            <a:schemeClr val="dk1"/>
                          </a:solidFill>
                          <a:latin typeface="+mn-lt"/>
                          <a:ea typeface="+mn-ea"/>
                          <a:cs typeface="+mn-cs"/>
                        </a:rPr>
                        <a:t>Operating System</a:t>
                      </a:r>
                      <a:endParaRPr lang="en-IN" dirty="0"/>
                    </a:p>
                  </a:txBody>
                  <a:tcPr/>
                </a:tc>
                <a:tc>
                  <a:txBody>
                    <a:bodyPr/>
                    <a:lstStyle/>
                    <a:p>
                      <a:r>
                        <a:rPr lang="en-IN" dirty="0"/>
                        <a:t>Windows</a:t>
                      </a:r>
                    </a:p>
                  </a:txBody>
                  <a:tcPr/>
                </a:tc>
                <a:extLst>
                  <a:ext uri="{0D108BD9-81ED-4DB2-BD59-A6C34878D82A}">
                    <a16:rowId xmlns:a16="http://schemas.microsoft.com/office/drawing/2014/main" val="1022834439"/>
                  </a:ext>
                </a:extLst>
              </a:tr>
              <a:tr h="370840">
                <a:tc>
                  <a:txBody>
                    <a:bodyPr/>
                    <a:lstStyle/>
                    <a:p>
                      <a:r>
                        <a:rPr lang="en-IN" sz="1800" b="0" i="0" u="none" strike="noStrike" kern="1200" baseline="0" dirty="0">
                          <a:solidFill>
                            <a:schemeClr val="dk1"/>
                          </a:solidFill>
                          <a:latin typeface="+mn-lt"/>
                          <a:ea typeface="+mn-ea"/>
                          <a:cs typeface="+mn-cs"/>
                        </a:rPr>
                        <a:t>Processors</a:t>
                      </a:r>
                      <a:endParaRPr lang="en-IN" dirty="0"/>
                    </a:p>
                  </a:txBody>
                  <a:tcPr/>
                </a:tc>
                <a:tc>
                  <a:txBody>
                    <a:bodyPr/>
                    <a:lstStyle/>
                    <a:p>
                      <a:r>
                        <a:rPr lang="en-US" dirty="0"/>
                        <a:t>11th Gen Intel(R) Core(TM) i5-1135G7</a:t>
                      </a:r>
                      <a:endParaRPr lang="en-IN" dirty="0"/>
                    </a:p>
                  </a:txBody>
                  <a:tcPr/>
                </a:tc>
                <a:extLst>
                  <a:ext uri="{0D108BD9-81ED-4DB2-BD59-A6C34878D82A}">
                    <a16:rowId xmlns:a16="http://schemas.microsoft.com/office/drawing/2014/main" val="556277172"/>
                  </a:ext>
                </a:extLst>
              </a:tr>
              <a:tr h="370840">
                <a:tc>
                  <a:txBody>
                    <a:bodyPr/>
                    <a:lstStyle/>
                    <a:p>
                      <a:r>
                        <a:rPr lang="en-IN" sz="1800" b="0" i="0" u="none" strike="noStrike" kern="1200" baseline="0" dirty="0">
                          <a:solidFill>
                            <a:schemeClr val="dk1"/>
                          </a:solidFill>
                          <a:latin typeface="+mn-lt"/>
                          <a:ea typeface="+mn-ea"/>
                          <a:cs typeface="+mn-cs"/>
                        </a:rPr>
                        <a:t>Storage</a:t>
                      </a:r>
                      <a:endParaRPr lang="en-IN" dirty="0"/>
                    </a:p>
                  </a:txBody>
                  <a:tcPr/>
                </a:tc>
                <a:tc>
                  <a:txBody>
                    <a:bodyPr/>
                    <a:lstStyle/>
                    <a:p>
                      <a:r>
                        <a:rPr lang="en-US" sz="1800" b="0" i="0" u="none" strike="noStrike" kern="1200" baseline="0" dirty="0">
                          <a:solidFill>
                            <a:schemeClr val="dk1"/>
                          </a:solidFill>
                          <a:latin typeface="+mn-lt"/>
                          <a:ea typeface="+mn-ea"/>
                          <a:cs typeface="+mn-cs"/>
                        </a:rPr>
                        <a:t>8 GB RAM, 512 GB SSD</a:t>
                      </a:r>
                      <a:endParaRPr lang="en-IN" dirty="0"/>
                    </a:p>
                  </a:txBody>
                  <a:tcPr/>
                </a:tc>
                <a:extLst>
                  <a:ext uri="{0D108BD9-81ED-4DB2-BD59-A6C34878D82A}">
                    <a16:rowId xmlns:a16="http://schemas.microsoft.com/office/drawing/2014/main" val="2022607006"/>
                  </a:ext>
                </a:extLst>
              </a:tr>
              <a:tr h="370840">
                <a:tc>
                  <a:txBody>
                    <a:bodyPr/>
                    <a:lstStyle/>
                    <a:p>
                      <a:r>
                        <a:rPr lang="en-IN" sz="1800" b="0" i="0" u="none" strike="noStrike" kern="1200" baseline="0" dirty="0">
                          <a:solidFill>
                            <a:schemeClr val="dk1"/>
                          </a:solidFill>
                          <a:latin typeface="+mn-lt"/>
                          <a:ea typeface="+mn-ea"/>
                          <a:cs typeface="+mn-cs"/>
                        </a:rPr>
                        <a:t>Software Requirement</a:t>
                      </a:r>
                      <a:endParaRPr lang="en-IN" dirty="0"/>
                    </a:p>
                  </a:txBody>
                  <a:tcPr/>
                </a:tc>
                <a:tc>
                  <a:txBody>
                    <a:bodyPr/>
                    <a:lstStyle/>
                    <a:p>
                      <a:r>
                        <a:rPr lang="en-IN" dirty="0"/>
                        <a:t>VS Code, MySQL, Django</a:t>
                      </a:r>
                    </a:p>
                  </a:txBody>
                  <a:tcPr/>
                </a:tc>
                <a:extLst>
                  <a:ext uri="{0D108BD9-81ED-4DB2-BD59-A6C34878D82A}">
                    <a16:rowId xmlns:a16="http://schemas.microsoft.com/office/drawing/2014/main" val="2563160985"/>
                  </a:ext>
                </a:extLst>
              </a:tr>
              <a:tr h="370840">
                <a:tc>
                  <a:txBody>
                    <a:bodyPr/>
                    <a:lstStyle/>
                    <a:p>
                      <a:r>
                        <a:rPr lang="en-IN" sz="1800" b="0" i="0" u="none" strike="noStrike" kern="1200" baseline="0" dirty="0">
                          <a:solidFill>
                            <a:schemeClr val="dk1"/>
                          </a:solidFill>
                          <a:latin typeface="+mn-lt"/>
                          <a:ea typeface="+mn-ea"/>
                          <a:cs typeface="+mn-cs"/>
                        </a:rPr>
                        <a:t>Coding Standard</a:t>
                      </a:r>
                      <a:endParaRPr lang="en-IN" dirty="0"/>
                    </a:p>
                  </a:txBody>
                  <a:tcPr/>
                </a:tc>
                <a:tc>
                  <a:txBody>
                    <a:bodyPr/>
                    <a:lstStyle/>
                    <a:p>
                      <a:r>
                        <a:rPr lang="en-US" sz="1800" b="0" i="0" u="none" strike="noStrike" kern="1200" baseline="0" dirty="0">
                          <a:solidFill>
                            <a:schemeClr val="dk1"/>
                          </a:solidFill>
                          <a:latin typeface="+mn-lt"/>
                          <a:ea typeface="+mn-ea"/>
                          <a:cs typeface="+mn-cs"/>
                        </a:rPr>
                        <a:t>Website will be developed in Windows and Django framework will be used. Database Management is MySQL.</a:t>
                      </a:r>
                      <a:endParaRPr lang="en-IN" dirty="0"/>
                    </a:p>
                  </a:txBody>
                  <a:tcPr/>
                </a:tc>
                <a:extLst>
                  <a:ext uri="{0D108BD9-81ED-4DB2-BD59-A6C34878D82A}">
                    <a16:rowId xmlns:a16="http://schemas.microsoft.com/office/drawing/2014/main" val="2086372269"/>
                  </a:ext>
                </a:extLst>
              </a:tr>
            </a:tbl>
          </a:graphicData>
        </a:graphic>
      </p:graphicFrame>
    </p:spTree>
    <p:extLst>
      <p:ext uri="{BB962C8B-B14F-4D97-AF65-F5344CB8AC3E}">
        <p14:creationId xmlns:p14="http://schemas.microsoft.com/office/powerpoint/2010/main" val="934606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5689CE-4D1F-F5DF-65F6-53CC92480A6A}"/>
              </a:ext>
            </a:extLst>
          </p:cNvPr>
          <p:cNvSpPr txBox="1"/>
          <p:nvPr/>
        </p:nvSpPr>
        <p:spPr>
          <a:xfrm>
            <a:off x="858983" y="1699490"/>
            <a:ext cx="9873672" cy="1569660"/>
          </a:xfrm>
          <a:prstGeom prst="rect">
            <a:avLst/>
          </a:prstGeom>
          <a:noFill/>
          <a:effectLst>
            <a:innerShdw blurRad="63500" dist="50800" dir="13500000">
              <a:prstClr val="black">
                <a:alpha val="50000"/>
              </a:prstClr>
            </a:innerShdw>
          </a:effectLst>
        </p:spPr>
        <p:txBody>
          <a:bodyPr wrap="square" rtlCol="0" anchor="ctr">
            <a:spAutoFit/>
          </a:bodyPr>
          <a:lstStyle/>
          <a:p>
            <a:pPr algn="ctr"/>
            <a:r>
              <a:rPr lang="en-IN"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588981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D1362-7104-C11B-7DF3-78F68F9A502D}"/>
              </a:ext>
            </a:extLst>
          </p:cNvPr>
          <p:cNvSpPr>
            <a:spLocks noGrp="1"/>
          </p:cNvSpPr>
          <p:nvPr>
            <p:ph type="title"/>
          </p:nvPr>
        </p:nvSpPr>
        <p:spPr>
          <a:xfrm>
            <a:off x="685801" y="609602"/>
            <a:ext cx="10131427" cy="1515034"/>
          </a:xfrm>
        </p:spPr>
        <p:txBody>
          <a:bodyPr/>
          <a:lstStyle/>
          <a:p>
            <a:pPr marL="571500" indent="-571500">
              <a:buFont typeface="Wingdings" panose="05000000000000000000" pitchFamily="2" charset="2"/>
              <a:buChar char="q"/>
            </a:pPr>
            <a:r>
              <a:rPr lang="en-IN" sz="3600" cap="all" dirty="0"/>
              <a:t>Types of Users</a:t>
            </a:r>
          </a:p>
        </p:txBody>
      </p:sp>
      <p:sp>
        <p:nvSpPr>
          <p:cNvPr id="4" name="Text Placeholder 3">
            <a:extLst>
              <a:ext uri="{FF2B5EF4-FFF2-40B4-BE49-F238E27FC236}">
                <a16:creationId xmlns:a16="http://schemas.microsoft.com/office/drawing/2014/main" id="{C58D48BA-002B-6661-253F-A5106E42F6CF}"/>
              </a:ext>
            </a:extLst>
          </p:cNvPr>
          <p:cNvSpPr>
            <a:spLocks noGrp="1"/>
          </p:cNvSpPr>
          <p:nvPr>
            <p:ph type="body" idx="1"/>
          </p:nvPr>
        </p:nvSpPr>
        <p:spPr>
          <a:xfrm>
            <a:off x="685801" y="2124636"/>
            <a:ext cx="10131428" cy="1447800"/>
          </a:xfrm>
        </p:spPr>
        <p:txBody>
          <a:bodyPr/>
          <a:lstStyle/>
          <a:p>
            <a:pPr algn="l"/>
            <a:r>
              <a:rPr lang="en-IN" sz="1800" b="0" i="0" u="none" strike="noStrike" baseline="0" dirty="0">
                <a:latin typeface="NotoSansSymbols-Regular-Subsetted"/>
              </a:rPr>
              <a:t>❖ </a:t>
            </a:r>
            <a:r>
              <a:rPr lang="en-IN" b="0" i="0" u="none" strike="noStrike" baseline="0" dirty="0">
                <a:latin typeface="Times New Roman" panose="02020603050405020304" pitchFamily="18" charset="0"/>
                <a:cs typeface="Times New Roman" panose="02020603050405020304" pitchFamily="18" charset="0"/>
              </a:rPr>
              <a:t>Admin</a:t>
            </a:r>
          </a:p>
          <a:p>
            <a:pPr algn="l"/>
            <a:r>
              <a:rPr lang="en-IN" sz="1800" b="0" i="0" u="none" strike="noStrike" baseline="0" dirty="0">
                <a:latin typeface="NotoSansSymbols-Regular-Subsetted"/>
              </a:rPr>
              <a:t>❖ </a:t>
            </a:r>
            <a:r>
              <a:rPr lang="en-IN" sz="1800" dirty="0">
                <a:latin typeface="Times New Roman" panose="02020603050405020304" pitchFamily="18" charset="0"/>
                <a:cs typeface="Times New Roman" panose="02020603050405020304" pitchFamily="18" charset="0"/>
              </a:rPr>
              <a:t>HR</a:t>
            </a:r>
          </a:p>
          <a:p>
            <a:r>
              <a:rPr lang="en-IN" sz="1800" b="0" i="0" u="none" strike="noStrike" baseline="0" dirty="0">
                <a:latin typeface="NotoSansSymbols-Regular-Subsetted"/>
              </a:rPr>
              <a:t>❖ </a:t>
            </a:r>
            <a:r>
              <a:rPr lang="en-IN" sz="1800" b="0" i="0" u="none" strike="noStrike" baseline="0" dirty="0">
                <a:latin typeface="Times New Roman" panose="02020603050405020304" pitchFamily="18" charset="0"/>
                <a:cs typeface="Times New Roman" panose="02020603050405020304" pitchFamily="18" charset="0"/>
              </a:rPr>
              <a:t>Employee</a:t>
            </a:r>
            <a:endParaRPr lang="en-IN" sz="1800" dirty="0">
              <a:latin typeface="Times New Roman" panose="02020603050405020304" pitchFamily="18" charset="0"/>
              <a:cs typeface="Times New Roman" panose="02020603050405020304" pitchFamily="18" charset="0"/>
            </a:endParaRPr>
          </a:p>
          <a:p>
            <a:pPr algn="l"/>
            <a:endParaRPr lang="en-IN" b="0"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89987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
  <TotalTime>2088</TotalTime>
  <Words>2129</Words>
  <Application>Microsoft Office PowerPoint</Application>
  <PresentationFormat>Widescreen</PresentationFormat>
  <Paragraphs>703</Paragraphs>
  <Slides>80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ArialMT</vt:lpstr>
      <vt:lpstr>Calibri</vt:lpstr>
      <vt:lpstr>Calibri Light</vt:lpstr>
      <vt:lpstr>CIDFont+F1</vt:lpstr>
      <vt:lpstr>NotoSansSymbols-Regular-Subsetted</vt:lpstr>
      <vt:lpstr>Söhne</vt:lpstr>
      <vt:lpstr>Times New Roman</vt:lpstr>
      <vt:lpstr>Wingdings</vt:lpstr>
      <vt:lpstr>Celestial</vt:lpstr>
      <vt:lpstr>DEPARTMENT OF COMPUTER SCIENCE GUJARAT UNIVERSITY</vt:lpstr>
      <vt:lpstr>Table of Content</vt:lpstr>
      <vt:lpstr>Introduction</vt:lpstr>
      <vt:lpstr>Objective</vt:lpstr>
      <vt:lpstr>Existing System </vt:lpstr>
      <vt:lpstr>Proposed System</vt:lpstr>
      <vt:lpstr>Advantages of Proposed System</vt:lpstr>
      <vt:lpstr>Operating Environment</vt:lpstr>
      <vt:lpstr>Types of Users</vt:lpstr>
      <vt:lpstr>`</vt:lpstr>
      <vt:lpstr>PowerPoint Presentation</vt:lpstr>
      <vt:lpstr>Sequence Diagram</vt:lpstr>
      <vt:lpstr>PowerPoint Presentation</vt:lpstr>
      <vt:lpstr>PowerPoint Presentation</vt:lpstr>
      <vt:lpstr>Data Dictionary Table Name: Employee Table purpose: To store the details of Employee  </vt:lpstr>
      <vt:lpstr>Continue….</vt:lpstr>
      <vt:lpstr>COUNTINUE…</vt:lpstr>
      <vt:lpstr>.</vt:lpstr>
      <vt:lpstr> </vt:lpstr>
      <vt:lpstr> </vt:lpstr>
      <vt:lpstr>.</vt:lpstr>
      <vt:lpstr>.</vt:lpstr>
      <vt:lpstr>.</vt:lpstr>
      <vt:lpstr>.</vt:lpstr>
      <vt:lpstr>.</vt:lpstr>
      <vt:lpstr>.</vt:lpstr>
      <vt:lpstr>Screen shorts</vt:lpstr>
      <vt:lpstr>PowerPoint Presentation</vt:lpstr>
      <vt:lpstr>PowerPoint Presentation</vt:lpstr>
      <vt:lpstr>HR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Employee Dashboard</vt:lpstr>
      <vt:lpstr>PowerPoint Presentation</vt:lpstr>
      <vt:lpstr>PowerPoint Presentation</vt:lpstr>
      <vt:lpstr>PowerPoint Presentation</vt:lpstr>
      <vt:lpstr>PowerPoint Presentation</vt:lpstr>
      <vt:lpstr>PowerPoint Presentation</vt:lpstr>
      <vt:lpstr>Employee fill Attendance</vt:lpstr>
      <vt:lpstr>PowerPoint Presentation</vt:lpstr>
      <vt:lpstr>PowerPoint Presentation</vt:lpstr>
      <vt:lpstr>PowerPoint Presentation</vt:lpstr>
      <vt:lpstr>HR Accept And Reject Attendance Request</vt:lpstr>
      <vt:lpstr>PowerPoint Presentation</vt:lpstr>
      <vt:lpstr>PowerPoint Presentation</vt:lpstr>
      <vt:lpstr>Employee and hr attendance analysis Through graph</vt:lpstr>
      <vt:lpstr>PowerPoint Presentation</vt:lpstr>
      <vt:lpstr>HR Add Department </vt:lpstr>
      <vt:lpstr>PowerPoint Presentation</vt:lpstr>
      <vt:lpstr>PowerPoint Presentation</vt:lpstr>
      <vt:lpstr>PowerPoint Presentation</vt:lpstr>
      <vt:lpstr> Employee can Apply for leave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Cases</vt:lpstr>
      <vt:lpstr>PowerPoint Presentation</vt:lpstr>
      <vt:lpstr>PowerPoint Presentation</vt:lpstr>
      <vt:lpstr>PowerPoint Presentation</vt:lpstr>
      <vt:lpstr>PowerPoint Presentation</vt:lpstr>
      <vt:lpstr>PowerPoint Presentation</vt:lpstr>
      <vt:lpstr>PowerPoint Presentation</vt:lpstr>
      <vt:lpstr>Future Enhancement</vt:lpstr>
      <vt:lpstr>Limitations of an Existing System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parth doshi</dc:creator>
  <cp:lastModifiedBy>helLO</cp:lastModifiedBy>
  <cp:revision>130</cp:revision>
  <dcterms:created xsi:type="dcterms:W3CDTF">2023-07-25T06:04:13Z</dcterms:created>
  <dcterms:modified xsi:type="dcterms:W3CDTF">2023-08-19T06:04:40Z</dcterms:modified>
</cp:coreProperties>
</file>